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19"/>
  </p:notesMasterIdLst>
  <p:sldIdLst>
    <p:sldId id="264" r:id="rId6"/>
    <p:sldId id="258" r:id="rId7"/>
    <p:sldId id="325" r:id="rId8"/>
    <p:sldId id="261" r:id="rId9"/>
    <p:sldId id="263"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43"/>
    <p:restoredTop sz="96868"/>
  </p:normalViewPr>
  <p:slideViewPr>
    <p:cSldViewPr snapToGrid="0">
      <p:cViewPr varScale="1">
        <p:scale>
          <a:sx n="67" d="100"/>
          <a:sy n="67" d="100"/>
        </p:scale>
        <p:origin x="840"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gain a better understanding of the requirements for appropriate school diabetes care. The ADA’s Safe at School Guide can be found </a:t>
            </a:r>
            <a:r>
              <a:rPr lang="en-US" altLang="en-US" sz="1000" dirty="0" err="1">
                <a:latin typeface="Arial" panose="020B0604020202020204" pitchFamily="34" charset="0"/>
                <a:cs typeface="Arial" panose="020B0604020202020204" pitchFamily="34" charset="0"/>
              </a:rPr>
              <a:t>www.diabetes.org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nSpc>
                <a:spcPct val="90000"/>
              </a:lnSpc>
            </a:pPr>
            <a:endParaRPr lang="en-US" altLang="en-US" sz="1000" b="1"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endParaRPr lang="en-US" altLang="en-US" sz="1000" b="1"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2639491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This training component was created specifically for school nurses and other qualified health care professionals to train  non-medical school personnel.        </a:t>
            </a:r>
          </a:p>
          <a:p>
            <a:pPr marL="233363" indent="-233363">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marL="233363" indent="-233363">
              <a:lnSpc>
                <a:spcPct val="95000"/>
              </a:lnSpc>
              <a:spcBef>
                <a:spcPct val="0"/>
              </a:spcBef>
              <a:defRPr/>
            </a:pPr>
            <a:r>
              <a:rPr lang="en-US" altLang="en-US" sz="1000" dirty="0">
                <a:latin typeface="Arial" panose="020B0604020202020204" pitchFamily="34" charset="0"/>
                <a:cs typeface="Arial" panose="020B0604020202020204" pitchFamily="34" charset="0"/>
              </a:rPr>
              <a:t>These components are:</a:t>
            </a:r>
          </a:p>
          <a:p>
            <a:pPr marL="233363" indent="-233363">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a:defRPr/>
            </a:pPr>
            <a:r>
              <a:rPr lang="en-US" sz="1000" dirty="0">
                <a:latin typeface="Arial" panose="020B0604020202020204" pitchFamily="34" charset="0"/>
                <a:cs typeface="Arial" panose="020B0604020202020204" pitchFamily="34" charset="0"/>
              </a:rPr>
              <a:t>• Diabetes Basics</a:t>
            </a:r>
          </a:p>
          <a:p>
            <a:pPr>
              <a:defRPr/>
            </a:pPr>
            <a:r>
              <a:rPr lang="en-US" sz="1000" dirty="0">
                <a:latin typeface="Arial" panose="020B0604020202020204" pitchFamily="34" charset="0"/>
                <a:cs typeface="Arial" panose="020B0604020202020204" pitchFamily="34" charset="0"/>
              </a:rPr>
              <a:t>• Diabetes Medical Management Plan</a:t>
            </a:r>
          </a:p>
          <a:p>
            <a:pPr>
              <a:defRPr/>
            </a:pPr>
            <a:r>
              <a:rPr lang="en-US" sz="1000" dirty="0">
                <a:latin typeface="Arial" panose="020B0604020202020204" pitchFamily="34" charset="0"/>
                <a:cs typeface="Arial" panose="020B0604020202020204" pitchFamily="34" charset="0"/>
              </a:rPr>
              <a:t>• Hypoglycemia</a:t>
            </a:r>
          </a:p>
          <a:p>
            <a:pPr>
              <a:defRPr/>
            </a:pPr>
            <a:r>
              <a:rPr lang="en-US" sz="1000" dirty="0">
                <a:latin typeface="Arial" panose="020B0604020202020204" pitchFamily="34" charset="0"/>
                <a:cs typeface="Arial" panose="020B0604020202020204" pitchFamily="34" charset="0"/>
              </a:rPr>
              <a:t>• Hyperglycemia</a:t>
            </a:r>
          </a:p>
          <a:p>
            <a:pPr>
              <a:defRPr/>
            </a:pPr>
            <a:r>
              <a:rPr lang="en-US" sz="1000" dirty="0">
                <a:latin typeface="Arial" panose="020B0604020202020204" pitchFamily="34" charset="0"/>
                <a:cs typeface="Arial" panose="020B0604020202020204" pitchFamily="34" charset="0"/>
              </a:rPr>
              <a:t>• Blood Glucose Monitoring</a:t>
            </a:r>
          </a:p>
          <a:p>
            <a:pPr>
              <a:defRPr/>
            </a:pPr>
            <a:r>
              <a:rPr lang="en-US" sz="1000" dirty="0">
                <a:latin typeface="Arial" panose="020B0604020202020204" pitchFamily="34" charset="0"/>
                <a:cs typeface="Arial" panose="020B0604020202020204" pitchFamily="34" charset="0"/>
              </a:rPr>
              <a:t>• Continuous Glucose Monitoring</a:t>
            </a:r>
          </a:p>
          <a:p>
            <a:pPr>
              <a:defRPr/>
            </a:pPr>
            <a:r>
              <a:rPr lang="en-US" sz="1000" dirty="0">
                <a:latin typeface="Arial" panose="020B0604020202020204" pitchFamily="34" charset="0"/>
                <a:cs typeface="Arial" panose="020B0604020202020204" pitchFamily="34" charset="0"/>
              </a:rPr>
              <a:t>• Glucagon Administration</a:t>
            </a:r>
          </a:p>
          <a:p>
            <a:pPr>
              <a:defRPr/>
            </a:pPr>
            <a:r>
              <a:rPr lang="en-US" sz="1000" dirty="0">
                <a:latin typeface="Arial" panose="020B0604020202020204" pitchFamily="34" charset="0"/>
                <a:cs typeface="Arial" panose="020B0604020202020204" pitchFamily="34" charset="0"/>
              </a:rPr>
              <a:t>• Insulin Basics</a:t>
            </a:r>
          </a:p>
          <a:p>
            <a:pPr>
              <a:defRPr/>
            </a:pPr>
            <a:r>
              <a:rPr lang="en-US" sz="1000" dirty="0">
                <a:latin typeface="Arial" panose="020B0604020202020204" pitchFamily="34" charset="0"/>
                <a:cs typeface="Arial" panose="020B0604020202020204" pitchFamily="34" charset="0"/>
              </a:rPr>
              <a:t>• Insulin by Syringe and Vial</a:t>
            </a:r>
          </a:p>
          <a:p>
            <a:pPr>
              <a:defRPr/>
            </a:pPr>
            <a:r>
              <a:rPr lang="en-US" sz="1000" dirty="0">
                <a:latin typeface="Arial" panose="020B0604020202020204" pitchFamily="34" charset="0"/>
                <a:cs typeface="Arial" panose="020B0604020202020204" pitchFamily="34" charset="0"/>
              </a:rPr>
              <a:t>• Insulin by Pen</a:t>
            </a:r>
          </a:p>
          <a:p>
            <a:pPr>
              <a:defRPr/>
            </a:pPr>
            <a:r>
              <a:rPr lang="en-US" sz="1000" dirty="0">
                <a:latin typeface="Arial" panose="020B0604020202020204" pitchFamily="34" charset="0"/>
                <a:cs typeface="Arial" panose="020B0604020202020204" pitchFamily="34" charset="0"/>
              </a:rPr>
              <a:t>• Insulin by Pump</a:t>
            </a:r>
          </a:p>
          <a:p>
            <a:pPr>
              <a:defRPr/>
            </a:pPr>
            <a:r>
              <a:rPr lang="en-US" sz="1000" dirty="0">
                <a:latin typeface="Arial" panose="020B0604020202020204" pitchFamily="34" charset="0"/>
                <a:cs typeface="Arial" panose="020B0604020202020204" pitchFamily="34" charset="0"/>
              </a:rPr>
              <a:t>• Ketones</a:t>
            </a:r>
          </a:p>
          <a:p>
            <a:pPr>
              <a:defRPr/>
            </a:pPr>
            <a:r>
              <a:rPr lang="en-US" sz="1000" dirty="0">
                <a:latin typeface="Arial" panose="020B0604020202020204" pitchFamily="34" charset="0"/>
                <a:cs typeface="Arial" panose="020B0604020202020204" pitchFamily="34" charset="0"/>
              </a:rPr>
              <a:t>• Nutrition and Physical Activity</a:t>
            </a:r>
          </a:p>
          <a:p>
            <a:pPr>
              <a:defRPr/>
            </a:pPr>
            <a:r>
              <a:rPr lang="en-US" sz="1000" dirty="0">
                <a:latin typeface="Arial" panose="020B0604020202020204" pitchFamily="34" charset="0"/>
                <a:cs typeface="Arial" panose="020B0604020202020204" pitchFamily="34" charset="0"/>
              </a:rPr>
              <a:t>• After-School Programs, Sports and Camps</a:t>
            </a:r>
          </a:p>
          <a:p>
            <a:pPr>
              <a:defRPr/>
            </a:pPr>
            <a:r>
              <a:rPr 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a:defRPr/>
            </a:pPr>
            <a:r>
              <a:rPr lang="en-US" sz="1000" dirty="0">
                <a:latin typeface="Arial" panose="020B0604020202020204" pitchFamily="34" charset="0"/>
                <a:cs typeface="Arial" panose="020B0604020202020204" pitchFamily="34" charset="0"/>
              </a:rPr>
              <a:t>• Psychosocial Aspects</a:t>
            </a:r>
          </a:p>
          <a:p>
            <a:pPr>
              <a:defRPr/>
            </a:pPr>
            <a:r>
              <a:rPr 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indent="-233363">
              <a:defRPr/>
            </a:pPr>
            <a:endParaRPr lang="en-US" sz="1000" dirty="0">
              <a:latin typeface="Arial" panose="020B0604020202020204" pitchFamily="34" charset="0"/>
              <a:cs typeface="Arial" panose="020B0604020202020204" pitchFamily="34" charset="0"/>
            </a:endParaRPr>
          </a:p>
          <a:p>
            <a:pPr marL="233363" indent="-233363">
              <a:defRPr/>
            </a:pPr>
            <a:r>
              <a:rPr lang="en-US" altLang="en-US" sz="1000" dirty="0">
                <a:latin typeface="Arial" panose="020B0604020202020204" pitchFamily="34" charset="0"/>
                <a:cs typeface="Arial" panose="020B0604020202020204" pitchFamily="34" charset="0"/>
              </a:rPr>
              <a:t>This unit </a:t>
            </a:r>
            <a:r>
              <a:rPr lang="en-US" altLang="en-US" sz="1000" b="1" dirty="0">
                <a:latin typeface="Arial" panose="020B0604020202020204" pitchFamily="34" charset="0"/>
                <a:cs typeface="Arial" panose="020B0604020202020204" pitchFamily="34" charset="0"/>
              </a:rPr>
              <a:t>is Legal Considerations.</a:t>
            </a:r>
          </a:p>
          <a:p>
            <a:pPr marL="233363" indent="-233363"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2428937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This unit will be on laws that impact diabetes care in the school setting and will include:</a:t>
            </a:r>
          </a:p>
          <a:p>
            <a:pPr marL="474663" lvl="1" eaLnBrk="1" hangingPunct="1">
              <a:spcBef>
                <a:spcPct val="0"/>
              </a:spcBef>
              <a:spcAft>
                <a:spcPts val="400"/>
              </a:spcAft>
            </a:pPr>
            <a:endParaRPr lang="en-US" altLang="en-US" sz="1000" dirty="0">
              <a:latin typeface="Arial" panose="020B0604020202020204" pitchFamily="34" charset="0"/>
              <a:cs typeface="Arial" panose="020B0604020202020204" pitchFamily="34" charset="0"/>
            </a:endParaRPr>
          </a:p>
          <a:p>
            <a:pPr marL="646113" lvl="1" indent="-171450" eaLnBrk="1" hangingPunct="1">
              <a:spcBef>
                <a:spcPct val="0"/>
              </a:spcBef>
              <a:spcAft>
                <a:spcPts val="400"/>
              </a:spcAft>
              <a:buFont typeface="Arial" panose="020B0604020202020204" pitchFamily="34" charset="0"/>
              <a:buChar char="•"/>
            </a:pPr>
            <a:r>
              <a:rPr lang="en-US" altLang="en-US" sz="1000" dirty="0">
                <a:latin typeface="Arial" panose="020B0604020202020204" pitchFamily="34" charset="0"/>
                <a:cs typeface="Arial" panose="020B0604020202020204" pitchFamily="34" charset="0"/>
              </a:rPr>
              <a:t>Federal laws that protect students with diabetes</a:t>
            </a:r>
          </a:p>
          <a:p>
            <a:pPr marL="646113" lvl="1" indent="-171450" eaLnBrk="1" hangingPunct="1">
              <a:spcBef>
                <a:spcPct val="0"/>
              </a:spcBef>
              <a:buFont typeface="Arial" panose="020B0604020202020204" pitchFamily="34" charset="0"/>
              <a:buChar char="•"/>
            </a:pPr>
            <a:endParaRPr lang="en-US" altLang="en-US" sz="1000" dirty="0">
              <a:latin typeface="Arial" panose="020B0604020202020204" pitchFamily="34" charset="0"/>
              <a:cs typeface="Arial" panose="020B0604020202020204" pitchFamily="34" charset="0"/>
            </a:endParaRPr>
          </a:p>
          <a:p>
            <a:pPr marL="646113" lvl="1" indent="-171450" eaLnBrk="1" hangingPunct="1">
              <a:spcBef>
                <a:spcPct val="0"/>
              </a:spcBef>
              <a:buFont typeface="Arial" panose="020B0604020202020204" pitchFamily="34" charset="0"/>
              <a:buChar char="•"/>
            </a:pPr>
            <a:r>
              <a:rPr lang="en-US" altLang="en-US" sz="1000" dirty="0">
                <a:latin typeface="Arial" panose="020B0604020202020204" pitchFamily="34" charset="0"/>
                <a:cs typeface="Arial" panose="020B0604020202020204" pitchFamily="34" charset="0"/>
              </a:rPr>
              <a:t>Impact of state laws upon diabetes care in the school setting</a:t>
            </a:r>
          </a:p>
          <a:p>
            <a:pPr marL="646113" lvl="1" indent="-171450" eaLnBrk="1" hangingPunct="1">
              <a:spcBef>
                <a:spcPct val="0"/>
              </a:spcBef>
              <a:buFont typeface="Arial" panose="020B0604020202020204" pitchFamily="34" charset="0"/>
              <a:buChar char="•"/>
            </a:pPr>
            <a:endParaRPr lang="en-US" altLang="en-US" sz="1000" dirty="0">
              <a:latin typeface="Arial" panose="020B0604020202020204" pitchFamily="34" charset="0"/>
              <a:cs typeface="Arial" panose="020B0604020202020204" pitchFamily="34" charset="0"/>
            </a:endParaRPr>
          </a:p>
          <a:p>
            <a:pPr marL="646113" lvl="1" indent="-171450" eaLnBrk="1" hangingPunct="1">
              <a:spcBef>
                <a:spcPct val="0"/>
              </a:spcBef>
              <a:buFont typeface="Arial" panose="020B0604020202020204" pitchFamily="34" charset="0"/>
              <a:buChar char="•"/>
            </a:pPr>
            <a:r>
              <a:rPr lang="en-US" altLang="en-US" sz="1000" dirty="0">
                <a:latin typeface="Arial" panose="020B0604020202020204" pitchFamily="34" charset="0"/>
                <a:cs typeface="Arial" panose="020B0604020202020204" pitchFamily="34" charset="0"/>
              </a:rPr>
              <a:t>Recommendations for 504 Plans and IEPs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1" dirty="0">
                <a:latin typeface="Arial" panose="020B0604020202020204" pitchFamily="34" charset="0"/>
                <a:cs typeface="Arial" panose="020B0604020202020204" pitchFamily="34" charset="0"/>
              </a:rPr>
              <a:t>Needs of children with diabetes in school setting:</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marL="566738" lvl="1" indent="-101600" eaLnBrk="1" hangingPunct="1">
              <a:spcBef>
                <a:spcPct val="0"/>
              </a:spcBef>
              <a:buFontTx/>
              <a:buChar char="•"/>
            </a:pPr>
            <a:r>
              <a:rPr lang="en-US" altLang="en-US" sz="1000" dirty="0">
                <a:latin typeface="Arial" panose="020B0604020202020204" pitchFamily="34" charset="0"/>
                <a:cs typeface="Arial" panose="020B0604020202020204" pitchFamily="34" charset="0"/>
              </a:rPr>
              <a:t>Students with diabetes need a medically safe environment.</a:t>
            </a:r>
          </a:p>
          <a:p>
            <a:pPr marL="566738" lvl="1" indent="-101600" eaLnBrk="1" hangingPunct="1">
              <a:spcBef>
                <a:spcPct val="0"/>
              </a:spcBef>
              <a:buFontTx/>
              <a:buChar char="•"/>
            </a:pPr>
            <a:r>
              <a:rPr lang="en-US" altLang="en-US" sz="1000" dirty="0">
                <a:latin typeface="Arial" panose="020B0604020202020204" pitchFamily="34" charset="0"/>
                <a:cs typeface="Arial" panose="020B0604020202020204" pitchFamily="34" charset="0"/>
              </a:rPr>
              <a:t>Students with diabetes must have the same access to educational and school-sponsored opportunities as do students without diabetes.</a:t>
            </a:r>
          </a:p>
          <a:p>
            <a:pPr marL="566738" lvl="1" indent="-101600" eaLnBrk="1" hangingPunct="1">
              <a:spcBef>
                <a:spcPct val="0"/>
              </a:spcBef>
              <a:buFontTx/>
              <a:buChar char="•"/>
            </a:pPr>
            <a:r>
              <a:rPr lang="en-US" altLang="en-US" sz="1000" dirty="0">
                <a:latin typeface="Arial" panose="020B0604020202020204" pitchFamily="34" charset="0"/>
                <a:cs typeface="Arial" panose="020B0604020202020204" pitchFamily="34" charset="0"/>
              </a:rPr>
              <a:t>Safe and supported transition to independent diabetes self-management.</a:t>
            </a:r>
          </a:p>
          <a:p>
            <a:pPr eaLnBrk="1" hangingPunct="1">
              <a:spcBef>
                <a:spcPct val="0"/>
              </a:spcBef>
              <a:buFontTx/>
              <a:buAutoNum type="arabicPeriod"/>
            </a:pPr>
            <a:endParaRPr lang="en-US" altLang="en-US" sz="1000" dirty="0">
              <a:latin typeface="Arial" panose="020B0604020202020204" pitchFamily="34" charset="0"/>
              <a:cs typeface="Arial" panose="020B0604020202020204" pitchFamily="34" charset="0"/>
            </a:endParaRPr>
          </a:p>
          <a:p>
            <a:pPr eaLnBrk="1" hangingPunct="1">
              <a:spcBef>
                <a:spcPct val="0"/>
              </a:spcBef>
              <a:buClr>
                <a:schemeClr val="tx2"/>
              </a:buClr>
            </a:pPr>
            <a:endParaRPr kumimoji="1" lang="en-US" altLang="en-US" sz="1000" dirty="0">
              <a:latin typeface="Arial" panose="020B0604020202020204" pitchFamily="34" charset="0"/>
              <a:cs typeface="Arial" panose="020B0604020202020204" pitchFamily="34" charset="0"/>
            </a:endParaRPr>
          </a:p>
          <a:p>
            <a:pPr eaLnBrk="1" hangingPunct="1">
              <a:spcBef>
                <a:spcPct val="0"/>
              </a:spcBef>
              <a:buClr>
                <a:schemeClr val="tx2"/>
              </a:buClr>
            </a:pPr>
            <a:endParaRPr kumimoji="1" lang="en-US" altLang="en-US" sz="1000" dirty="0">
              <a:latin typeface="Arial" panose="020B0604020202020204" pitchFamily="34" charset="0"/>
              <a:cs typeface="Arial" panose="020B0604020202020204" pitchFamily="34" charset="0"/>
            </a:endParaRPr>
          </a:p>
          <a:p>
            <a:pPr eaLnBrk="1" hangingPunct="1">
              <a:spcBef>
                <a:spcPct val="0"/>
              </a:spcBef>
              <a:buFontTx/>
              <a:buChar char="•"/>
            </a:pPr>
            <a:endParaRPr lang="en-US" alt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3999321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1" dirty="0">
                <a:latin typeface="Arial" panose="020B0604020202020204" pitchFamily="34" charset="0"/>
                <a:cs typeface="Arial" panose="020B0604020202020204" pitchFamily="34" charset="0"/>
              </a:rPr>
              <a:t>Three Federal laws address the school’s responsibilities to ensure access for students with disabilities:</a:t>
            </a:r>
          </a:p>
          <a:p>
            <a:pPr marL="347663" lvl="1" indent="-115888" eaLnBrk="1" hangingPunct="1">
              <a:spcBef>
                <a:spcPct val="0"/>
              </a:spcBef>
              <a:buSzPct val="50000"/>
              <a:buFont typeface="Wingdings" panose="05000000000000000000" pitchFamily="2" charset="2"/>
              <a:buChar char="l"/>
            </a:pPr>
            <a:r>
              <a:rPr lang="en-US" altLang="en-US" sz="1000" dirty="0">
                <a:latin typeface="Arial" panose="020B0604020202020204" pitchFamily="34" charset="0"/>
                <a:cs typeface="Arial" panose="020B0604020202020204" pitchFamily="34" charset="0"/>
              </a:rPr>
              <a:t>Section 504 of the Rehabilitation Act of 1973 (Section 504)</a:t>
            </a:r>
          </a:p>
          <a:p>
            <a:pPr marL="347663" lvl="1" indent="-115888" eaLnBrk="1" hangingPunct="1">
              <a:spcBef>
                <a:spcPct val="0"/>
              </a:spcBef>
              <a:buClr>
                <a:schemeClr val="tx2"/>
              </a:buClr>
              <a:buSzPct val="50000"/>
              <a:buFont typeface="Wingdings" panose="05000000000000000000" pitchFamily="2" charset="2"/>
              <a:buChar char="l"/>
            </a:pPr>
            <a:r>
              <a:rPr lang="en-US" altLang="en-US" sz="1000" dirty="0">
                <a:latin typeface="Arial" panose="020B0604020202020204" pitchFamily="34" charset="0"/>
                <a:cs typeface="Arial" panose="020B0604020202020204" pitchFamily="34" charset="0"/>
              </a:rPr>
              <a:t>Americans with Disabilities Act (ADA)</a:t>
            </a:r>
          </a:p>
          <a:p>
            <a:pPr marL="347663" lvl="1" indent="-115888" eaLnBrk="1" hangingPunct="1">
              <a:spcBef>
                <a:spcPct val="0"/>
              </a:spcBef>
              <a:buClr>
                <a:schemeClr val="tx2"/>
              </a:buClr>
              <a:buSzPct val="50000"/>
              <a:buFont typeface="Wingdings" panose="05000000000000000000" pitchFamily="2" charset="2"/>
              <a:buChar char="l"/>
            </a:pPr>
            <a:r>
              <a:rPr lang="en-US" altLang="en-US" sz="1000" dirty="0">
                <a:latin typeface="Arial" panose="020B0604020202020204" pitchFamily="34" charset="0"/>
                <a:cs typeface="Arial" panose="020B0604020202020204" pitchFamily="34" charset="0"/>
              </a:rPr>
              <a:t>Individuals with Disabilities Education Act (IDEA)</a:t>
            </a:r>
          </a:p>
          <a:p>
            <a:pPr marL="347663" lvl="1" indent="-115888" eaLnBrk="1" hangingPunct="1">
              <a:spcBef>
                <a:spcPct val="0"/>
              </a:spcBef>
              <a:buFontTx/>
              <a:buChar char="•"/>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The purpose of this training is not to fully describe these laws, but rather to talk generally about how they might impact care provided for a student with diabetes.</a:t>
            </a: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273154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dirty="0">
                <a:latin typeface="Arial" panose="020B0604020202020204" pitchFamily="34" charset="0"/>
                <a:cs typeface="Arial" panose="020B0604020202020204" pitchFamily="34" charset="0"/>
              </a:rPr>
              <a:t>This slide provides an overview of the framework for planning and implementing accommodations for students with disabilities under 504, Americans with Disabilities Act and IDEA.</a:t>
            </a:r>
          </a:p>
          <a:p>
            <a:pPr eaLnBrk="1" hangingPunct="1">
              <a:spcBef>
                <a:spcPts val="1200"/>
              </a:spcBef>
            </a:pPr>
            <a:r>
              <a:rPr lang="en-US" altLang="en-US" sz="1000" dirty="0">
                <a:latin typeface="Arial" panose="020B0604020202020204" pitchFamily="34" charset="0"/>
                <a:cs typeface="Arial" panose="020B0604020202020204" pitchFamily="34" charset="0"/>
              </a:rPr>
              <a:t>One or more of these laws applies to all schools, except a private religious school that doesn’t receive any federal funding.</a:t>
            </a:r>
          </a:p>
          <a:p>
            <a:pPr eaLnBrk="1" hangingPunct="1">
              <a:spcBef>
                <a:spcPts val="1200"/>
              </a:spcBef>
            </a:pPr>
            <a:r>
              <a:rPr lang="en-US" altLang="en-US" sz="1000" b="1" dirty="0">
                <a:latin typeface="Arial" panose="020B0604020202020204" pitchFamily="34" charset="0"/>
                <a:cs typeface="Arial" panose="020B0604020202020204" pitchFamily="34" charset="0"/>
              </a:rPr>
              <a:t>These laws provide for:</a:t>
            </a:r>
          </a:p>
          <a:p>
            <a:pPr marL="347663" lvl="1" indent="-115888" eaLnBrk="1" hangingPunct="1">
              <a:buFontTx/>
              <a:buChar char="•"/>
            </a:pPr>
            <a:r>
              <a:rPr lang="en-US" altLang="en-US" sz="1000" dirty="0">
                <a:latin typeface="Arial" panose="020B0604020202020204" pitchFamily="34" charset="0"/>
                <a:cs typeface="Arial" panose="020B0604020202020204" pitchFamily="34" charset="0"/>
              </a:rPr>
              <a:t>Related aids and services designed to meet the individual needs of the student</a:t>
            </a:r>
          </a:p>
          <a:p>
            <a:pPr marL="347663" lvl="1" indent="-115888" eaLnBrk="1" hangingPunct="1">
              <a:buFontTx/>
              <a:buChar char="•"/>
            </a:pPr>
            <a:r>
              <a:rPr lang="en-US" altLang="en-US" sz="1000" dirty="0">
                <a:latin typeface="Arial" panose="020B0604020202020204" pitchFamily="34" charset="0"/>
                <a:cs typeface="Arial" panose="020B0604020202020204" pitchFamily="34" charset="0"/>
              </a:rPr>
              <a:t>Free, appropriate public education (FAPE)</a:t>
            </a:r>
          </a:p>
          <a:p>
            <a:pPr marL="347663" lvl="1" indent="-115888" eaLnBrk="1" hangingPunct="1">
              <a:buFontTx/>
              <a:buChar char="•"/>
            </a:pPr>
            <a:r>
              <a:rPr lang="en-US" altLang="en-US" sz="1000" dirty="0">
                <a:latin typeface="Arial" panose="020B0604020202020204" pitchFamily="34" charset="0"/>
                <a:cs typeface="Arial" panose="020B0604020202020204" pitchFamily="34" charset="0"/>
              </a:rPr>
              <a:t>Equal opportunity</a:t>
            </a:r>
          </a:p>
          <a:p>
            <a:pPr eaLnBrk="1" hangingPunct="1">
              <a:spcBef>
                <a:spcPts val="1200"/>
              </a:spcBef>
            </a:pPr>
            <a:r>
              <a:rPr lang="en-US" altLang="en-US" sz="1000" dirty="0">
                <a:latin typeface="Arial" panose="020B0604020202020204" pitchFamily="34" charset="0"/>
                <a:cs typeface="Arial" panose="020B0604020202020204" pitchFamily="34" charset="0"/>
              </a:rPr>
              <a:t>Section 504 and ADA prohibit discrimination against children with disabilities by schools and/or day care centers.</a:t>
            </a:r>
          </a:p>
          <a:p>
            <a:pPr eaLnBrk="1" hangingPunct="1">
              <a:spcBef>
                <a:spcPts val="1200"/>
              </a:spcBef>
            </a:pPr>
            <a:r>
              <a:rPr lang="en-US" altLang="en-US" sz="1000" dirty="0">
                <a:latin typeface="Arial" panose="020B0604020202020204" pitchFamily="34" charset="0"/>
                <a:cs typeface="Arial" panose="020B0604020202020204" pitchFamily="34" charset="0"/>
              </a:rPr>
              <a:t>IDEA also requires special education for students whose diabetes or other disability adversely affects education performance (for example, this might </a:t>
            </a:r>
            <a:r>
              <a:rPr kumimoji="1" lang="en-US" altLang="en-US" sz="1000" dirty="0">
                <a:latin typeface="Arial" panose="020B0604020202020204" pitchFamily="34" charset="0"/>
                <a:cs typeface="Arial" panose="020B0604020202020204" pitchFamily="34" charset="0"/>
              </a:rPr>
              <a:t>be the case for a student who often experiences high and low blood glucose levels at school or who has to miss a lot of school because of diabetes related complications).</a:t>
            </a:r>
            <a:r>
              <a:rPr lang="en-US" altLang="en-US" sz="1000" dirty="0">
                <a:latin typeface="Arial" panose="020B0604020202020204" pitchFamily="34" charset="0"/>
                <a:cs typeface="Arial" panose="020B0604020202020204" pitchFamily="34" charset="0"/>
              </a:rPr>
              <a:t>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213077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 </a:t>
            </a:r>
            <a:r>
              <a:rPr lang="en-US" altLang="en-US" sz="1000" dirty="0">
                <a:latin typeface="Arial" panose="020B0604020202020204" pitchFamily="34" charset="0"/>
                <a:cs typeface="Arial" panose="020B0604020202020204" pitchFamily="34" charset="0"/>
              </a:rPr>
              <a:t>It is important to make sure that the school personnel, parents/guardians, and the student agree on how the Diabetes Medical Management Plan (DMMP) will be implemented and what accommodations and related aids and services may be needed for the student.  This information is included in a Section 504 Plan, Individualized Education Program (IEP), or other education plan.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information in the DMMP can be used in developing either a Section 504 plan or an IEP, but is not a substitute for a Section 504 Plan or IEP.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Individualized Health Care Plan (IHP) is developed by the school nurse to implement the DMMP. The IHP communicates the nursing management strategies for the student in the school setting.</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 “504 Plan” is the term commonly used for the written plan developed under Section 504 of the Rehabilitation Act.  An Individualized Education Program (IEP) is required for students who receive special education and related services under the Individuals with Disabilities Education Act (IDEA).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Emergency Care Plans are quick references developed by the school nurse that describes the individual student’s symptoms and treatment of hypoglycemia and hyperglycemia.</a:t>
            </a: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525737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Clr>
                <a:schemeClr val="tx2"/>
              </a:buClr>
            </a:pPr>
            <a:r>
              <a:rPr kumimoji="1" lang="en-US" altLang="en-US" sz="1000" dirty="0">
                <a:latin typeface="Arial" panose="020B0604020202020204" pitchFamily="34" charset="0"/>
                <a:cs typeface="Arial" panose="020B0604020202020204" pitchFamily="34" charset="0"/>
              </a:rPr>
              <a:t>The 504 or IEP plan should address accommodations needed for both routine and non-routine school activities and settings, even for relatively infrequent events, like standardized testing or overnight field trips. Listed on the slide are examples of the types of things that might be addressed.</a:t>
            </a:r>
          </a:p>
          <a:p>
            <a:pPr eaLnBrk="1" hangingPunct="1">
              <a:spcBef>
                <a:spcPct val="0"/>
              </a:spcBef>
              <a:buClr>
                <a:schemeClr val="tx2"/>
              </a:buClr>
            </a:pPr>
            <a:endParaRPr kumimoji="1" lang="en-US" altLang="en-US" sz="1000" dirty="0">
              <a:latin typeface="Arial" panose="020B0604020202020204" pitchFamily="34" charset="0"/>
              <a:cs typeface="Arial" panose="020B0604020202020204" pitchFamily="34" charset="0"/>
            </a:endParaRPr>
          </a:p>
          <a:p>
            <a:pPr eaLnBrk="1" hangingPunct="1">
              <a:spcBef>
                <a:spcPct val="0"/>
              </a:spcBef>
              <a:buClr>
                <a:schemeClr val="tx2"/>
              </a:buClr>
              <a:buFont typeface="Times New Roman" panose="02020603050405020304" pitchFamily="18" charset="0"/>
              <a:buNone/>
            </a:pPr>
            <a:r>
              <a:rPr kumimoji="1" lang="en-US" altLang="en-US" sz="1000" dirty="0">
                <a:latin typeface="Arial" panose="020B0604020202020204" pitchFamily="34" charset="0"/>
                <a:cs typeface="Arial" panose="020B0604020202020204" pitchFamily="34" charset="0"/>
              </a:rPr>
              <a:t>Anticipating such events and proactively addressing them when the plan is written will not only ensure the student’s safety and full participation, but also help to avoid misunderstanding and potential conflict between the school, parent/guardian, and/or health care providers.</a:t>
            </a:r>
          </a:p>
          <a:p>
            <a:pPr eaLnBrk="1" hangingPunct="1">
              <a:spcBef>
                <a:spcPct val="0"/>
              </a:spcBef>
              <a:buClr>
                <a:schemeClr val="tx2"/>
              </a:buClr>
              <a:buFont typeface="Times New Roman" panose="02020603050405020304" pitchFamily="18" charset="0"/>
              <a:buNone/>
            </a:pPr>
            <a:endParaRPr kumimoji="1" lang="en-US" altLang="en-US" sz="1000" dirty="0">
              <a:latin typeface="Arial" panose="020B0604020202020204" pitchFamily="34" charset="0"/>
              <a:cs typeface="Arial" panose="020B0604020202020204" pitchFamily="34" charset="0"/>
            </a:endParaRPr>
          </a:p>
          <a:p>
            <a:pPr eaLnBrk="1" hangingPunct="1">
              <a:spcBef>
                <a:spcPct val="0"/>
              </a:spcBef>
              <a:buClr>
                <a:schemeClr val="tx2"/>
              </a:buClr>
              <a:buFont typeface="Times New Roman" panose="02020603050405020304" pitchFamily="18" charset="0"/>
              <a:buNone/>
            </a:pPr>
            <a:r>
              <a:rPr kumimoji="1" lang="en-US" altLang="en-US" sz="1000" dirty="0">
                <a:latin typeface="Arial" panose="020B0604020202020204" pitchFamily="34" charset="0"/>
                <a:cs typeface="Arial" panose="020B0604020202020204" pitchFamily="34" charset="0"/>
              </a:rPr>
              <a:t>A sample 504 plan can be accessed on the American Diabetes Association Website at: diabetes.org/504plan .</a:t>
            </a: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058237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dirty="0">
                <a:latin typeface="Arial" panose="020B0604020202020204" pitchFamily="34" charset="0"/>
                <a:cs typeface="Arial" panose="020B0604020202020204" pitchFamily="34" charset="0"/>
              </a:rPr>
              <a:t>State and local laws and regulations vary regarding who may perform various aspects of diabetes care.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marL="347663" lvl="1" indent="-115888" eaLnBrk="1" hangingPunct="1">
              <a:spcBef>
                <a:spcPct val="0"/>
              </a:spcBef>
              <a:buFontTx/>
              <a:buChar char="•"/>
            </a:pPr>
            <a:r>
              <a:rPr lang="en-US" altLang="en-US" sz="1000" dirty="0">
                <a:latin typeface="Arial" panose="020B0604020202020204" pitchFamily="34" charset="0"/>
                <a:cs typeface="Arial" panose="020B0604020202020204" pitchFamily="34" charset="0"/>
              </a:rPr>
              <a:t>Some states allow non-medical school staff members to provide routine and emergency diabetes care.</a:t>
            </a:r>
          </a:p>
          <a:p>
            <a:pPr marL="347663" lvl="1" indent="-115888" eaLnBrk="1" hangingPunct="1">
              <a:spcBef>
                <a:spcPct val="0"/>
              </a:spcBef>
              <a:buFontTx/>
              <a:buChar char="•"/>
            </a:pPr>
            <a:r>
              <a:rPr lang="en-US" altLang="en-US" sz="1000" dirty="0">
                <a:latin typeface="Arial" panose="020B0604020202020204" pitchFamily="34" charset="0"/>
                <a:cs typeface="Arial" panose="020B0604020202020204" pitchFamily="34" charset="0"/>
              </a:rPr>
              <a:t>Some state have laws that require a minimum number of school staff members be trained and available on site to provide diabetes care.</a:t>
            </a:r>
          </a:p>
          <a:p>
            <a:pPr marL="347663" lvl="1" indent="-115888" eaLnBrk="1" hangingPunct="1">
              <a:spcBef>
                <a:spcPct val="0"/>
              </a:spcBef>
              <a:buFontTx/>
              <a:buChar char="•"/>
            </a:pPr>
            <a:r>
              <a:rPr lang="en-US" altLang="en-US" sz="1000" dirty="0">
                <a:latin typeface="Arial" panose="020B0604020202020204" pitchFamily="34" charset="0"/>
                <a:cs typeface="Arial" panose="020B0604020202020204" pitchFamily="34" charset="0"/>
              </a:rPr>
              <a:t>Some states limit the ability of non-medical personnel to provide care.  </a:t>
            </a:r>
          </a:p>
          <a:p>
            <a:pPr eaLnBrk="1" hangingPunct="1">
              <a:spcBef>
                <a:spcPct val="0"/>
              </a:spcBef>
              <a:buFontTx/>
              <a:buChar char="•"/>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Become familiar with state and local laws that specifically address school diabetes care.  </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Regardless of state and local law, the requirements of federal laws must be met.  Thus, diabetes care cannot be denied based on state or local laws or policies that seek to limit who can provide care.</a:t>
            </a:r>
          </a:p>
          <a:p>
            <a:pPr eaLnBrk="1" hangingPunct="1">
              <a:spcBef>
                <a:spcPct val="0"/>
              </a:spcBef>
            </a:pPr>
            <a:endParaRPr lang="en-US" altLang="en-US" sz="1000" dirty="0">
              <a:latin typeface="Arial" panose="020B0604020202020204" pitchFamily="34" charset="0"/>
              <a:cs typeface="Arial" panose="020B0604020202020204" pitchFamily="34" charset="0"/>
            </a:endParaRPr>
          </a:p>
          <a:p>
            <a:pPr eaLnBrk="1" hangingPunct="1">
              <a:spcBef>
                <a:spcPct val="0"/>
              </a:spcBef>
            </a:pPr>
            <a:r>
              <a:rPr lang="en-US" altLang="en-US" sz="1000" dirty="0">
                <a:latin typeface="Arial" panose="020B0604020202020204" pitchFamily="34" charset="0"/>
                <a:cs typeface="Arial" panose="020B0604020202020204" pitchFamily="34" charset="0"/>
              </a:rPr>
              <a:t>For more information about your state’s laws go to www.diabetes.org/fedlaws</a:t>
            </a:r>
          </a:p>
          <a:p>
            <a:pPr eaLnBrk="1" hangingPunct="1">
              <a:spcBef>
                <a:spcPct val="0"/>
              </a:spcBef>
            </a:pPr>
            <a:endParaRPr lang="en-US" alt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3606992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4000809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1616967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endParaRPr lang="en-US" altLang="en-US" sz="1050" dirty="0">
              <a:cs typeface="Arial" charset="0"/>
            </a:endParaRPr>
          </a:p>
          <a:p>
            <a:pPr indent="-233363">
              <a:lnSpc>
                <a:spcPct val="95000"/>
              </a:lnSpc>
              <a:spcBef>
                <a:spcPct val="0"/>
              </a:spcBef>
              <a:defRPr/>
            </a:pPr>
            <a:r>
              <a:rPr lang="en-US" altLang="en-US" sz="1050" dirty="0">
                <a:cs typeface="Arial" charset="0"/>
              </a:rPr>
              <a:t> </a:t>
            </a:r>
            <a:r>
              <a:rPr lang="en-US" altLang="en-US" sz="1050" dirty="0">
                <a:cs typeface="Arial" panose="020B0604020202020204" pitchFamily="34" charset="0"/>
              </a:rPr>
              <a:t>These components are:</a:t>
            </a:r>
          </a:p>
          <a:p>
            <a:pPr indent="-233363">
              <a:defRPr/>
            </a:pPr>
            <a:r>
              <a:rPr lang="en-US" altLang="en-US" sz="1050" dirty="0"/>
              <a:t>• Diabetes Basics</a:t>
            </a:r>
          </a:p>
          <a:p>
            <a:pPr indent="-233363">
              <a:defRPr/>
            </a:pPr>
            <a:r>
              <a:rPr lang="en-US" altLang="en-US" sz="1050" dirty="0"/>
              <a:t>• Diabetes Medical Management Plan</a:t>
            </a:r>
          </a:p>
          <a:p>
            <a:pPr indent="-233363">
              <a:defRPr/>
            </a:pPr>
            <a:r>
              <a:rPr lang="en-US" altLang="en-US" sz="1050" dirty="0"/>
              <a:t>• Hypoglycemia</a:t>
            </a:r>
          </a:p>
          <a:p>
            <a:pPr indent="-233363">
              <a:defRPr/>
            </a:pPr>
            <a:r>
              <a:rPr lang="en-US" altLang="en-US" sz="1050" dirty="0"/>
              <a:t>• Hyperglycemia</a:t>
            </a:r>
          </a:p>
          <a:p>
            <a:pPr indent="-233363">
              <a:defRPr/>
            </a:pPr>
            <a:r>
              <a:rPr lang="en-US" altLang="en-US" sz="1050" dirty="0"/>
              <a:t>• Blood Glucose Monitoring</a:t>
            </a:r>
          </a:p>
          <a:p>
            <a:pPr indent="-233363">
              <a:defRPr/>
            </a:pPr>
            <a:r>
              <a:rPr lang="en-US" altLang="en-US" sz="1050" dirty="0"/>
              <a:t>• Continuous Glucose Monitoring</a:t>
            </a:r>
          </a:p>
          <a:p>
            <a:pPr indent="-233363">
              <a:defRPr/>
            </a:pPr>
            <a:r>
              <a:rPr lang="en-US" altLang="en-US" sz="1050" dirty="0"/>
              <a:t>• Glucagon Administration</a:t>
            </a:r>
          </a:p>
          <a:p>
            <a:pPr indent="-233363">
              <a:defRPr/>
            </a:pPr>
            <a:r>
              <a:rPr lang="en-US" altLang="en-US" sz="1050" dirty="0"/>
              <a:t>• Insulin Basics</a:t>
            </a:r>
          </a:p>
          <a:p>
            <a:pPr indent="-233363">
              <a:defRPr/>
            </a:pPr>
            <a:r>
              <a:rPr lang="en-US" altLang="en-US" sz="1050" dirty="0"/>
              <a:t>• Insulin by Syringe and Vial</a:t>
            </a:r>
          </a:p>
          <a:p>
            <a:pPr indent="-233363">
              <a:defRPr/>
            </a:pPr>
            <a:r>
              <a:rPr lang="en-US" altLang="en-US" sz="1050" dirty="0"/>
              <a:t>• Insulin by Pen</a:t>
            </a:r>
          </a:p>
          <a:p>
            <a:pPr indent="-233363">
              <a:defRPr/>
            </a:pPr>
            <a:r>
              <a:rPr lang="en-US" altLang="en-US" sz="1050" dirty="0"/>
              <a:t>• Insulin by Pump</a:t>
            </a:r>
          </a:p>
          <a:p>
            <a:pPr indent="-233363">
              <a:defRPr/>
            </a:pPr>
            <a:r>
              <a:rPr lang="en-US" altLang="en-US" sz="1050" dirty="0"/>
              <a:t>• Ketones</a:t>
            </a:r>
          </a:p>
          <a:p>
            <a:pPr indent="-233363">
              <a:defRPr/>
            </a:pPr>
            <a:r>
              <a:rPr lang="en-US" altLang="en-US" sz="1050" dirty="0"/>
              <a:t>• Nutrition and Physical Activity</a:t>
            </a:r>
          </a:p>
          <a:p>
            <a:pPr indent="-233363">
              <a:defRPr/>
            </a:pPr>
            <a:r>
              <a:rPr lang="en-US" altLang="en-US" sz="1050" dirty="0"/>
              <a:t>• After-School Programs, Sports and Camps</a:t>
            </a:r>
          </a:p>
          <a:p>
            <a:pPr indent="-233363">
              <a:defRPr/>
            </a:pPr>
            <a:r>
              <a:rPr lang="en-US" altLang="en-US" sz="1050" dirty="0"/>
              <a:t>• Before- and After- School Care</a:t>
            </a:r>
          </a:p>
          <a:p>
            <a:pPr indent="-233363">
              <a:defRPr/>
            </a:pPr>
            <a:r>
              <a:rPr lang="en-US" altLang="en-US" sz="1050" dirty="0"/>
              <a:t>• Childcare</a:t>
            </a:r>
          </a:p>
          <a:p>
            <a:pPr indent="-233363">
              <a:defRPr/>
            </a:pPr>
            <a:r>
              <a:rPr lang="en-US" altLang="en-US" sz="1050" dirty="0"/>
              <a:t>• Psychosocial Aspects</a:t>
            </a:r>
          </a:p>
          <a:p>
            <a:pPr indent="-233363">
              <a:defRPr/>
            </a:pPr>
            <a:r>
              <a:rPr lang="en-US" altLang="en-US" sz="1050" dirty="0"/>
              <a:t>• Legal Considerations</a:t>
            </a:r>
          </a:p>
          <a:p>
            <a:pPr indent="-233363">
              <a:defRPr/>
            </a:pPr>
            <a:r>
              <a:rPr lang="en-US" altLang="en-US" sz="1050" dirty="0"/>
              <a:t>• Type 2 Diabetes</a:t>
            </a:r>
            <a:endParaRPr lang="en-US" altLang="en-US" sz="1050" dirty="0">
              <a:cs typeface="Arial" panose="020B0604020202020204" pitchFamily="34" charset="0"/>
            </a:endParaRPr>
          </a:p>
          <a:p>
            <a:pPr marL="0" lvl="1" indent="-233363">
              <a:lnSpc>
                <a:spcPct val="95000"/>
              </a:lnSpc>
              <a:spcBef>
                <a:spcPct val="0"/>
              </a:spcBef>
              <a:buFontTx/>
              <a:buChar char="•"/>
              <a:defRPr/>
            </a:pPr>
            <a:endParaRPr lang="en-US" altLang="en-US" sz="1050" dirty="0">
              <a:cs typeface="Arial" panose="020B0604020202020204" pitchFamily="34" charset="0"/>
            </a:endParaRPr>
          </a:p>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521014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260812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5.emf"/><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5.emf"/></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5.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E7741E9F-F9AD-0B88-0418-8B986129ECAB}"/>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92" r:id="rId1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4"/>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emf"/><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p:txBody>
          <a:bodyPr/>
          <a:lstStyle/>
          <a:p>
            <a:r>
              <a:rPr lang="en-US" dirty="0"/>
              <a:t>LEGAL CONSIDERATIONS</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Protecting students’ legal rights is a vital piece of the Diabetes Medical Management Plan (DMMP).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120068"/>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Federal laws that protect students with diabetes</a:t>
            </a:r>
          </a:p>
          <a:p>
            <a:endParaRPr lang="en-US" sz="1867" dirty="0"/>
          </a:p>
          <a:p>
            <a:r>
              <a:rPr lang="en-US" sz="1867" dirty="0"/>
              <a:t>Impact of state laws upon diabetes care in the school setting</a:t>
            </a:r>
          </a:p>
          <a:p>
            <a:endParaRPr lang="en-US" sz="1867" dirty="0"/>
          </a:p>
          <a:p>
            <a:r>
              <a:rPr lang="en-US" sz="1867" dirty="0"/>
              <a:t>Recommendations for 504 Plans and IEPs</a:t>
            </a:r>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50266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30530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27"/>
          </p:nvPr>
        </p:nvSpPr>
        <p:spPr>
          <a:xfrm>
            <a:off x="1133919" y="2895817"/>
            <a:ext cx="2888183" cy="840316"/>
          </a:xfrm>
        </p:spPr>
        <p:txBody>
          <a:bodyPr/>
          <a:lstStyle/>
          <a:p>
            <a:r>
              <a:rPr lang="en-US" dirty="0"/>
              <a:t>A medically safe environment for students with diabetes</a:t>
            </a:r>
          </a:p>
        </p:txBody>
      </p:sp>
      <p:sp>
        <p:nvSpPr>
          <p:cNvPr id="18" name="Title 17">
            <a:extLst>
              <a:ext uri="{FF2B5EF4-FFF2-40B4-BE49-F238E27FC236}">
                <a16:creationId xmlns:a16="http://schemas.microsoft.com/office/drawing/2014/main" id="{340DC8AE-4A1B-F90E-0AD8-90D7E04B3D6F}"/>
              </a:ext>
            </a:extLst>
          </p:cNvPr>
          <p:cNvSpPr>
            <a:spLocks noGrp="1"/>
          </p:cNvSpPr>
          <p:nvPr>
            <p:ph type="title"/>
          </p:nvPr>
        </p:nvSpPr>
        <p:spPr>
          <a:xfrm>
            <a:off x="912250" y="1053866"/>
            <a:ext cx="10366813" cy="1313319"/>
          </a:xfrm>
        </p:spPr>
        <p:txBody>
          <a:bodyPr/>
          <a:lstStyle/>
          <a:p>
            <a:r>
              <a:rPr lang="en-US" dirty="0"/>
              <a:t>Needs of Children With</a:t>
            </a:r>
            <a:br>
              <a:rPr lang="en-US" dirty="0"/>
            </a:br>
            <a:r>
              <a:rPr lang="en-US" dirty="0"/>
              <a:t>Diabetes in School Setting</a:t>
            </a:r>
            <a:br>
              <a:rPr lang="en-US" dirty="0"/>
            </a:br>
            <a:br>
              <a:rPr lang="en-US" dirty="0"/>
            </a:br>
            <a:endParaRPr lang="en-US" dirty="0"/>
          </a:p>
        </p:txBody>
      </p:sp>
      <p:sp>
        <p:nvSpPr>
          <p:cNvPr id="23" name="Text Placeholder 22">
            <a:extLst>
              <a:ext uri="{FF2B5EF4-FFF2-40B4-BE49-F238E27FC236}">
                <a16:creationId xmlns:a16="http://schemas.microsoft.com/office/drawing/2014/main" id="{2C7C96C5-435A-9AD9-182B-EC1A808B1239}"/>
              </a:ext>
            </a:extLst>
          </p:cNvPr>
          <p:cNvSpPr>
            <a:spLocks noGrp="1"/>
          </p:cNvSpPr>
          <p:nvPr>
            <p:ph type="body" sz="quarter" idx="29"/>
          </p:nvPr>
        </p:nvSpPr>
        <p:spPr>
          <a:xfrm>
            <a:off x="4829227" y="2895817"/>
            <a:ext cx="2888183" cy="840316"/>
          </a:xfrm>
        </p:spPr>
        <p:txBody>
          <a:bodyPr/>
          <a:lstStyle/>
          <a:p>
            <a:r>
              <a:rPr lang="en-US" dirty="0"/>
              <a:t>Equal access to educational and school-sponsored opportunities</a:t>
            </a:r>
          </a:p>
        </p:txBody>
      </p:sp>
      <p:sp>
        <p:nvSpPr>
          <p:cNvPr id="25" name="Text Placeholder 24">
            <a:extLst>
              <a:ext uri="{FF2B5EF4-FFF2-40B4-BE49-F238E27FC236}">
                <a16:creationId xmlns:a16="http://schemas.microsoft.com/office/drawing/2014/main" id="{1AC23755-5DC9-D762-90B1-C137C344ECE5}"/>
              </a:ext>
            </a:extLst>
          </p:cNvPr>
          <p:cNvSpPr>
            <a:spLocks noGrp="1"/>
          </p:cNvSpPr>
          <p:nvPr>
            <p:ph type="body" sz="quarter" idx="31"/>
          </p:nvPr>
        </p:nvSpPr>
        <p:spPr>
          <a:xfrm>
            <a:off x="8449121" y="2895817"/>
            <a:ext cx="2888183" cy="840316"/>
          </a:xfrm>
        </p:spPr>
        <p:txBody>
          <a:bodyPr/>
          <a:lstStyle/>
          <a:p>
            <a:r>
              <a:rPr lang="en-US" dirty="0"/>
              <a:t>Safe and supported transition to independent diabetes self-management</a:t>
            </a:r>
          </a:p>
        </p:txBody>
      </p:sp>
      <p:pic>
        <p:nvPicPr>
          <p:cNvPr id="27" name="Picture 26">
            <a:extLst>
              <a:ext uri="{FF2B5EF4-FFF2-40B4-BE49-F238E27FC236}">
                <a16:creationId xmlns:a16="http://schemas.microsoft.com/office/drawing/2014/main" id="{91055324-2A6A-D5AD-FC29-C967473B3AA7}"/>
              </a:ext>
            </a:extLst>
          </p:cNvPr>
          <p:cNvPicPr>
            <a:picLocks noChangeAspect="1"/>
          </p:cNvPicPr>
          <p:nvPr/>
        </p:nvPicPr>
        <p:blipFill>
          <a:blip r:embed="rId3"/>
          <a:stretch>
            <a:fillRect/>
          </a:stretch>
        </p:blipFill>
        <p:spPr>
          <a:xfrm>
            <a:off x="2093767" y="4565172"/>
            <a:ext cx="1131045" cy="913536"/>
          </a:xfrm>
          <a:prstGeom prst="rect">
            <a:avLst/>
          </a:prstGeom>
        </p:spPr>
      </p:pic>
      <p:pic>
        <p:nvPicPr>
          <p:cNvPr id="28" name="Picture 27">
            <a:extLst>
              <a:ext uri="{FF2B5EF4-FFF2-40B4-BE49-F238E27FC236}">
                <a16:creationId xmlns:a16="http://schemas.microsoft.com/office/drawing/2014/main" id="{E4109123-934B-CE3F-91D2-15082F0B6122}"/>
              </a:ext>
            </a:extLst>
          </p:cNvPr>
          <p:cNvPicPr>
            <a:picLocks noChangeAspect="1"/>
          </p:cNvPicPr>
          <p:nvPr/>
        </p:nvPicPr>
        <p:blipFill>
          <a:blip r:embed="rId4"/>
          <a:stretch>
            <a:fillRect/>
          </a:stretch>
        </p:blipFill>
        <p:spPr>
          <a:xfrm>
            <a:off x="9609909" y="4489044"/>
            <a:ext cx="652526" cy="1065792"/>
          </a:xfrm>
          <a:prstGeom prst="rect">
            <a:avLst/>
          </a:prstGeom>
        </p:spPr>
      </p:pic>
      <p:pic>
        <p:nvPicPr>
          <p:cNvPr id="29" name="Picture 28">
            <a:extLst>
              <a:ext uri="{FF2B5EF4-FFF2-40B4-BE49-F238E27FC236}">
                <a16:creationId xmlns:a16="http://schemas.microsoft.com/office/drawing/2014/main" id="{95F518F0-DF46-E7AB-04CA-71AD3EE0CBD9}"/>
              </a:ext>
            </a:extLst>
          </p:cNvPr>
          <p:cNvPicPr>
            <a:picLocks noChangeAspect="1"/>
          </p:cNvPicPr>
          <p:nvPr/>
        </p:nvPicPr>
        <p:blipFill>
          <a:blip r:embed="rId5"/>
          <a:stretch>
            <a:fillRect/>
          </a:stretch>
        </p:blipFill>
        <p:spPr>
          <a:xfrm>
            <a:off x="5743012" y="4565172"/>
            <a:ext cx="1196298" cy="913537"/>
          </a:xfrm>
          <a:prstGeom prst="rect">
            <a:avLst/>
          </a:prstGeom>
        </p:spPr>
      </p:pic>
    </p:spTree>
    <p:extLst>
      <p:ext uri="{BB962C8B-B14F-4D97-AF65-F5344CB8AC3E}">
        <p14:creationId xmlns:p14="http://schemas.microsoft.com/office/powerpoint/2010/main" val="1017791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ED2E62B-ECA6-F586-A01A-48A4CAD5F333}"/>
              </a:ext>
            </a:extLst>
          </p:cNvPr>
          <p:cNvSpPr>
            <a:spLocks noGrp="1"/>
          </p:cNvSpPr>
          <p:nvPr>
            <p:ph type="body" sz="quarter" idx="26"/>
          </p:nvPr>
        </p:nvSpPr>
        <p:spPr/>
        <p:txBody>
          <a:bodyPr/>
          <a:lstStyle/>
          <a:p>
            <a:r>
              <a:rPr lang="en-US" dirty="0"/>
              <a:t>Section 504</a:t>
            </a:r>
          </a:p>
        </p:txBody>
      </p:sp>
      <p:sp>
        <p:nvSpPr>
          <p:cNvPr id="21" name="Text Placeholder 20">
            <a:extLst>
              <a:ext uri="{FF2B5EF4-FFF2-40B4-BE49-F238E27FC236}">
                <a16:creationId xmlns:a16="http://schemas.microsoft.com/office/drawing/2014/main" id="{48DD62A9-E9F2-F5AE-BA21-0DE6F1CAC96F}"/>
              </a:ext>
            </a:extLst>
          </p:cNvPr>
          <p:cNvSpPr>
            <a:spLocks noGrp="1"/>
          </p:cNvSpPr>
          <p:nvPr>
            <p:ph type="body" sz="quarter" idx="27"/>
          </p:nvPr>
        </p:nvSpPr>
        <p:spPr>
          <a:xfrm>
            <a:off x="1133920" y="3533845"/>
            <a:ext cx="2432051" cy="840316"/>
          </a:xfrm>
        </p:spPr>
        <p:txBody>
          <a:bodyPr/>
          <a:lstStyle/>
          <a:p>
            <a:r>
              <a:rPr lang="en-US" dirty="0"/>
              <a:t>Section 504 of the Rehabilitation Act of 1973</a:t>
            </a:r>
          </a:p>
        </p:txBody>
      </p:sp>
      <p:sp>
        <p:nvSpPr>
          <p:cNvPr id="22" name="Text Placeholder 21">
            <a:extLst>
              <a:ext uri="{FF2B5EF4-FFF2-40B4-BE49-F238E27FC236}">
                <a16:creationId xmlns:a16="http://schemas.microsoft.com/office/drawing/2014/main" id="{EE48A61D-37C0-9182-1EFF-EB71C67A471D}"/>
              </a:ext>
            </a:extLst>
          </p:cNvPr>
          <p:cNvSpPr>
            <a:spLocks noGrp="1"/>
          </p:cNvSpPr>
          <p:nvPr>
            <p:ph type="body" sz="quarter" idx="28"/>
          </p:nvPr>
        </p:nvSpPr>
        <p:spPr/>
        <p:txBody>
          <a:bodyPr/>
          <a:lstStyle/>
          <a:p>
            <a:r>
              <a:rPr lang="en-US" dirty="0"/>
              <a:t>ADA</a:t>
            </a:r>
          </a:p>
        </p:txBody>
      </p:sp>
      <p:sp>
        <p:nvSpPr>
          <p:cNvPr id="23" name="Text Placeholder 22">
            <a:extLst>
              <a:ext uri="{FF2B5EF4-FFF2-40B4-BE49-F238E27FC236}">
                <a16:creationId xmlns:a16="http://schemas.microsoft.com/office/drawing/2014/main" id="{2643D3CC-2911-5000-3770-EA42548AFC23}"/>
              </a:ext>
            </a:extLst>
          </p:cNvPr>
          <p:cNvSpPr>
            <a:spLocks noGrp="1"/>
          </p:cNvSpPr>
          <p:nvPr>
            <p:ph type="body" sz="quarter" idx="29"/>
          </p:nvPr>
        </p:nvSpPr>
        <p:spPr>
          <a:xfrm>
            <a:off x="4872800" y="3533845"/>
            <a:ext cx="2432051" cy="840316"/>
          </a:xfrm>
        </p:spPr>
        <p:txBody>
          <a:bodyPr/>
          <a:lstStyle/>
          <a:p>
            <a:r>
              <a:rPr lang="en-US" dirty="0"/>
              <a:t>Americans with Disabilities Act</a:t>
            </a:r>
          </a:p>
        </p:txBody>
      </p:sp>
      <p:sp>
        <p:nvSpPr>
          <p:cNvPr id="24" name="Text Placeholder 23">
            <a:extLst>
              <a:ext uri="{FF2B5EF4-FFF2-40B4-BE49-F238E27FC236}">
                <a16:creationId xmlns:a16="http://schemas.microsoft.com/office/drawing/2014/main" id="{FDD4520E-438E-9333-D9BA-05ED47EF3376}"/>
              </a:ext>
            </a:extLst>
          </p:cNvPr>
          <p:cNvSpPr>
            <a:spLocks noGrp="1"/>
          </p:cNvSpPr>
          <p:nvPr>
            <p:ph type="body" sz="quarter" idx="30"/>
          </p:nvPr>
        </p:nvSpPr>
        <p:spPr/>
        <p:txBody>
          <a:bodyPr/>
          <a:lstStyle/>
          <a:p>
            <a:r>
              <a:rPr lang="en-US" dirty="0"/>
              <a:t>IDEA</a:t>
            </a:r>
          </a:p>
        </p:txBody>
      </p:sp>
      <p:sp>
        <p:nvSpPr>
          <p:cNvPr id="25" name="Text Placeholder 24">
            <a:extLst>
              <a:ext uri="{FF2B5EF4-FFF2-40B4-BE49-F238E27FC236}">
                <a16:creationId xmlns:a16="http://schemas.microsoft.com/office/drawing/2014/main" id="{7DAD8CD1-45E2-B4B2-6D12-B8C99B4E633C}"/>
              </a:ext>
            </a:extLst>
          </p:cNvPr>
          <p:cNvSpPr>
            <a:spLocks noGrp="1"/>
          </p:cNvSpPr>
          <p:nvPr>
            <p:ph type="body" sz="quarter" idx="31"/>
          </p:nvPr>
        </p:nvSpPr>
        <p:spPr>
          <a:xfrm>
            <a:off x="8625227" y="3533845"/>
            <a:ext cx="2432051" cy="840316"/>
          </a:xfrm>
        </p:spPr>
        <p:txBody>
          <a:bodyPr/>
          <a:lstStyle/>
          <a:p>
            <a:r>
              <a:rPr lang="en-US" dirty="0"/>
              <a:t>Individuals with Disabilities Education Act</a:t>
            </a:r>
          </a:p>
        </p:txBody>
      </p:sp>
      <p:sp>
        <p:nvSpPr>
          <p:cNvPr id="18" name="Title 17">
            <a:extLst>
              <a:ext uri="{FF2B5EF4-FFF2-40B4-BE49-F238E27FC236}">
                <a16:creationId xmlns:a16="http://schemas.microsoft.com/office/drawing/2014/main" id="{5D0B6929-F3B6-DA43-7453-D9ABF513AE60}"/>
              </a:ext>
            </a:extLst>
          </p:cNvPr>
          <p:cNvSpPr>
            <a:spLocks noGrp="1"/>
          </p:cNvSpPr>
          <p:nvPr>
            <p:ph type="title"/>
          </p:nvPr>
        </p:nvSpPr>
        <p:spPr>
          <a:xfrm>
            <a:off x="912250" y="1053865"/>
            <a:ext cx="10366813" cy="1551002"/>
          </a:xfrm>
        </p:spPr>
        <p:txBody>
          <a:bodyPr/>
          <a:lstStyle/>
          <a:p>
            <a:r>
              <a:rPr lang="en-US" dirty="0"/>
              <a:t>Federal Laws: Equal Access</a:t>
            </a:r>
            <a:br>
              <a:rPr lang="en-US" dirty="0"/>
            </a:br>
            <a:br>
              <a:rPr lang="en-US" dirty="0"/>
            </a:br>
            <a:endParaRPr lang="en-US" dirty="0"/>
          </a:p>
        </p:txBody>
      </p:sp>
      <p:cxnSp>
        <p:nvCxnSpPr>
          <p:cNvPr id="26" name="Straight Connector 25">
            <a:extLst>
              <a:ext uri="{FF2B5EF4-FFF2-40B4-BE49-F238E27FC236}">
                <a16:creationId xmlns:a16="http://schemas.microsoft.com/office/drawing/2014/main" id="{33B33C3F-A9C8-8173-89CD-B9FB1DB85A9E}"/>
              </a:ext>
            </a:extLst>
          </p:cNvPr>
          <p:cNvCxnSpPr>
            <a:cxnSpLocks/>
          </p:cNvCxnSpPr>
          <p:nvPr/>
        </p:nvCxnSpPr>
        <p:spPr>
          <a:xfrm>
            <a:off x="1210832" y="3429000"/>
            <a:ext cx="255786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ED24AD6-E99D-46A0-DE1F-B1DE515E55FC}"/>
              </a:ext>
            </a:extLst>
          </p:cNvPr>
          <p:cNvCxnSpPr>
            <a:cxnSpLocks/>
          </p:cNvCxnSpPr>
          <p:nvPr/>
        </p:nvCxnSpPr>
        <p:spPr>
          <a:xfrm>
            <a:off x="4934911" y="3429000"/>
            <a:ext cx="255975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D3C4E01-39CD-D7BE-3AD2-A2FD495F8ADB}"/>
              </a:ext>
            </a:extLst>
          </p:cNvPr>
          <p:cNvCxnSpPr>
            <a:cxnSpLocks/>
          </p:cNvCxnSpPr>
          <p:nvPr/>
        </p:nvCxnSpPr>
        <p:spPr>
          <a:xfrm>
            <a:off x="8684696" y="3429000"/>
            <a:ext cx="259436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0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p:txBody>
          <a:bodyPr/>
          <a:lstStyle/>
          <a:p>
            <a:r>
              <a:rPr lang="en-US" dirty="0"/>
              <a:t>Federal Protections</a:t>
            </a:r>
          </a:p>
        </p:txBody>
      </p:sp>
      <p:grpSp>
        <p:nvGrpSpPr>
          <p:cNvPr id="12" name="Group 11">
            <a:extLst>
              <a:ext uri="{FF2B5EF4-FFF2-40B4-BE49-F238E27FC236}">
                <a16:creationId xmlns:a16="http://schemas.microsoft.com/office/drawing/2014/main" id="{936E6F70-7659-982B-FFCF-E0C51F1719EF}"/>
              </a:ext>
            </a:extLst>
          </p:cNvPr>
          <p:cNvGrpSpPr/>
          <p:nvPr/>
        </p:nvGrpSpPr>
        <p:grpSpPr>
          <a:xfrm>
            <a:off x="4561490" y="760863"/>
            <a:ext cx="5961921" cy="5581279"/>
            <a:chOff x="6201371" y="456063"/>
            <a:chExt cx="5320523" cy="4980831"/>
          </a:xfrm>
        </p:grpSpPr>
        <p:sp>
          <p:nvSpPr>
            <p:cNvPr id="5" name="Oval 4">
              <a:extLst>
                <a:ext uri="{FF2B5EF4-FFF2-40B4-BE49-F238E27FC236}">
                  <a16:creationId xmlns:a16="http://schemas.microsoft.com/office/drawing/2014/main" id="{762D3B92-A277-C45B-B180-222B4CBBA69B}"/>
                </a:ext>
              </a:extLst>
            </p:cNvPr>
            <p:cNvSpPr/>
            <p:nvPr/>
          </p:nvSpPr>
          <p:spPr>
            <a:xfrm>
              <a:off x="7380976" y="456063"/>
              <a:ext cx="2961314" cy="29613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B602997-AA9E-E0EB-62CF-C4D0CDA23D25}"/>
                </a:ext>
              </a:extLst>
            </p:cNvPr>
            <p:cNvSpPr/>
            <p:nvPr/>
          </p:nvSpPr>
          <p:spPr>
            <a:xfrm>
              <a:off x="8560580" y="2475580"/>
              <a:ext cx="2961314" cy="29613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EB7ED7F-C9F3-33E5-1C5C-DB1414289C6A}"/>
                </a:ext>
              </a:extLst>
            </p:cNvPr>
            <p:cNvSpPr/>
            <p:nvPr/>
          </p:nvSpPr>
          <p:spPr>
            <a:xfrm>
              <a:off x="6201371" y="2475580"/>
              <a:ext cx="2961314" cy="29613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3AE6CB15-EC35-FD84-99AF-3D3F27A77C6E}"/>
              </a:ext>
            </a:extLst>
          </p:cNvPr>
          <p:cNvGrpSpPr/>
          <p:nvPr/>
        </p:nvGrpSpPr>
        <p:grpSpPr>
          <a:xfrm>
            <a:off x="4561490" y="760863"/>
            <a:ext cx="5961921" cy="5581279"/>
            <a:chOff x="5435531" y="456063"/>
            <a:chExt cx="5320523" cy="4980831"/>
          </a:xfrm>
        </p:grpSpPr>
        <p:sp>
          <p:nvSpPr>
            <p:cNvPr id="8" name="Oval 7">
              <a:extLst>
                <a:ext uri="{FF2B5EF4-FFF2-40B4-BE49-F238E27FC236}">
                  <a16:creationId xmlns:a16="http://schemas.microsoft.com/office/drawing/2014/main" id="{FF2B2010-A5C5-7363-C8F2-49D1ADDD8FFA}"/>
                </a:ext>
              </a:extLst>
            </p:cNvPr>
            <p:cNvSpPr/>
            <p:nvPr/>
          </p:nvSpPr>
          <p:spPr>
            <a:xfrm>
              <a:off x="6615136" y="456063"/>
              <a:ext cx="2961314" cy="296131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C82DEF8-E789-F690-7097-502B9F719520}"/>
                </a:ext>
              </a:extLst>
            </p:cNvPr>
            <p:cNvSpPr/>
            <p:nvPr/>
          </p:nvSpPr>
          <p:spPr>
            <a:xfrm>
              <a:off x="7794740" y="2475580"/>
              <a:ext cx="2961314" cy="296131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515B7DB-0A4F-DFC1-8764-790A50B8E8A9}"/>
                </a:ext>
              </a:extLst>
            </p:cNvPr>
            <p:cNvSpPr/>
            <p:nvPr/>
          </p:nvSpPr>
          <p:spPr>
            <a:xfrm>
              <a:off x="5435531" y="2475580"/>
              <a:ext cx="2961314" cy="296131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FEEF6588-3F0A-B855-76A9-253C609332F5}"/>
              </a:ext>
            </a:extLst>
          </p:cNvPr>
          <p:cNvSpPr txBox="1"/>
          <p:nvPr/>
        </p:nvSpPr>
        <p:spPr>
          <a:xfrm>
            <a:off x="8187559" y="4221324"/>
            <a:ext cx="1776248" cy="923330"/>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Students must be given equal opportunity</a:t>
            </a:r>
          </a:p>
        </p:txBody>
      </p:sp>
      <p:sp>
        <p:nvSpPr>
          <p:cNvPr id="15" name="TextBox 14">
            <a:extLst>
              <a:ext uri="{FF2B5EF4-FFF2-40B4-BE49-F238E27FC236}">
                <a16:creationId xmlns:a16="http://schemas.microsoft.com/office/drawing/2014/main" id="{C19AC460-D76A-4F5C-9E30-AB377DC9D098}"/>
              </a:ext>
            </a:extLst>
          </p:cNvPr>
          <p:cNvSpPr txBox="1"/>
          <p:nvPr/>
        </p:nvSpPr>
        <p:spPr>
          <a:xfrm>
            <a:off x="4786608" y="4020568"/>
            <a:ext cx="2359209" cy="1477328"/>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Related aids and services are required to meet the individual needs of a student with a disability</a:t>
            </a:r>
          </a:p>
        </p:txBody>
      </p:sp>
      <p:sp>
        <p:nvSpPr>
          <p:cNvPr id="16" name="TextBox 15">
            <a:extLst>
              <a:ext uri="{FF2B5EF4-FFF2-40B4-BE49-F238E27FC236}">
                <a16:creationId xmlns:a16="http://schemas.microsoft.com/office/drawing/2014/main" id="{DC9EE5CC-7DE0-C11B-94D5-579D4AD516FC}"/>
              </a:ext>
            </a:extLst>
          </p:cNvPr>
          <p:cNvSpPr txBox="1"/>
          <p:nvPr/>
        </p:nvSpPr>
        <p:spPr>
          <a:xfrm>
            <a:off x="6296974" y="1360104"/>
            <a:ext cx="2490952" cy="1477328"/>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Prohibits discrimination against people with disabilities by public schools and most private schools</a:t>
            </a:r>
          </a:p>
        </p:txBody>
      </p:sp>
      <p:pic>
        <p:nvPicPr>
          <p:cNvPr id="18" name="Picture 17">
            <a:extLst>
              <a:ext uri="{FF2B5EF4-FFF2-40B4-BE49-F238E27FC236}">
                <a16:creationId xmlns:a16="http://schemas.microsoft.com/office/drawing/2014/main" id="{79371BE6-6E4F-9299-26E1-4CA662ACFACF}"/>
              </a:ext>
            </a:extLst>
          </p:cNvPr>
          <p:cNvPicPr>
            <a:picLocks noChangeAspect="1"/>
          </p:cNvPicPr>
          <p:nvPr/>
        </p:nvPicPr>
        <p:blipFill>
          <a:blip r:embed="rId3">
            <a:alphaModFix amt="17000"/>
          </a:blip>
          <a:stretch>
            <a:fillRect/>
          </a:stretch>
        </p:blipFill>
        <p:spPr>
          <a:xfrm>
            <a:off x="1359782" y="2195563"/>
            <a:ext cx="2893944" cy="4051522"/>
          </a:xfrm>
          <a:prstGeom prst="rect">
            <a:avLst/>
          </a:prstGeom>
        </p:spPr>
      </p:pic>
    </p:spTree>
    <p:extLst>
      <p:ext uri="{BB962C8B-B14F-4D97-AF65-F5344CB8AC3E}">
        <p14:creationId xmlns:p14="http://schemas.microsoft.com/office/powerpoint/2010/main" val="3892012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2557495"/>
          </a:xfrm>
        </p:spPr>
        <p:txBody>
          <a:bodyPr/>
          <a:lstStyle/>
          <a:p>
            <a:r>
              <a:rPr lang="en-US" dirty="0"/>
              <a:t>Diabetes Medical Management Plan (DMMP)</a:t>
            </a:r>
          </a:p>
          <a:p>
            <a:r>
              <a:rPr lang="en-US" dirty="0"/>
              <a:t>Individualized Health Care Plan (IHP)</a:t>
            </a:r>
          </a:p>
          <a:p>
            <a:r>
              <a:rPr lang="en-US" dirty="0"/>
              <a:t>504 Plan</a:t>
            </a:r>
          </a:p>
          <a:p>
            <a:r>
              <a:rPr lang="en-US" dirty="0"/>
              <a:t>Individualized Education Program (IEP)</a:t>
            </a:r>
          </a:p>
          <a:p>
            <a:r>
              <a:rPr lang="en-US" dirty="0"/>
              <a:t>Emergency Care Plan for Hypoglycemia</a:t>
            </a:r>
          </a:p>
          <a:p>
            <a:r>
              <a:rPr lang="en-US" dirty="0"/>
              <a:t>Emergency Care Plan for Hyperglycemia</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Written Plans</a:t>
            </a:r>
          </a:p>
        </p:txBody>
      </p:sp>
      <p:pic>
        <p:nvPicPr>
          <p:cNvPr id="6" name="Picture 5">
            <a:extLst>
              <a:ext uri="{FF2B5EF4-FFF2-40B4-BE49-F238E27FC236}">
                <a16:creationId xmlns:a16="http://schemas.microsoft.com/office/drawing/2014/main" id="{0173C79E-C064-04BE-910A-03109FEC5053}"/>
              </a:ext>
            </a:extLst>
          </p:cNvPr>
          <p:cNvPicPr>
            <a:picLocks noChangeAspect="1"/>
          </p:cNvPicPr>
          <p:nvPr/>
        </p:nvPicPr>
        <p:blipFill>
          <a:blip r:embed="rId3"/>
          <a:stretch>
            <a:fillRect/>
          </a:stretch>
        </p:blipFill>
        <p:spPr>
          <a:xfrm>
            <a:off x="764038" y="2266442"/>
            <a:ext cx="977900" cy="977900"/>
          </a:xfrm>
          <a:prstGeom prst="rect">
            <a:avLst/>
          </a:prstGeom>
        </p:spPr>
      </p:pic>
    </p:spTree>
    <p:extLst>
      <p:ext uri="{BB962C8B-B14F-4D97-AF65-F5344CB8AC3E}">
        <p14:creationId xmlns:p14="http://schemas.microsoft.com/office/powerpoint/2010/main" val="215759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4445211" cy="4735464"/>
          </a:xfrm>
        </p:spPr>
        <p:txBody>
          <a:bodyPr/>
          <a:lstStyle/>
          <a:p>
            <a:r>
              <a:rPr lang="en-US" dirty="0"/>
              <a:t>Location and timing of blood glucose (blood sugar) monitoring and insulin administration</a:t>
            </a:r>
          </a:p>
          <a:p>
            <a:r>
              <a:rPr lang="en-US" dirty="0"/>
              <a:t>Identity of trained diabetes personnel</a:t>
            </a:r>
          </a:p>
          <a:p>
            <a:r>
              <a:rPr lang="en-US" dirty="0"/>
              <a:t>Location of diabetes supplies</a:t>
            </a:r>
          </a:p>
          <a:p>
            <a:r>
              <a:rPr lang="en-US" dirty="0"/>
              <a:t>Free access to water and restroom</a:t>
            </a:r>
          </a:p>
          <a:p>
            <a:r>
              <a:rPr lang="en-US" dirty="0"/>
              <a:t>Nutritional needs, meals, and snacks</a:t>
            </a:r>
          </a:p>
          <a:p>
            <a:r>
              <a:rPr lang="en-US" dirty="0"/>
              <a:t>Full participation in all school-sponsored activities</a:t>
            </a:r>
          </a:p>
          <a:p>
            <a:r>
              <a:rPr lang="en-US" dirty="0"/>
              <a:t>Wi-Fi access and smart device access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Needs Addressed by 504 Plan/IEP </a:t>
            </a:r>
          </a:p>
        </p:txBody>
      </p:sp>
      <p:sp>
        <p:nvSpPr>
          <p:cNvPr id="5" name="Text Placeholder 1">
            <a:extLst>
              <a:ext uri="{FF2B5EF4-FFF2-40B4-BE49-F238E27FC236}">
                <a16:creationId xmlns:a16="http://schemas.microsoft.com/office/drawing/2014/main" id="{C2F0A796-CAFC-A1E8-7A44-963C96B42F48}"/>
              </a:ext>
            </a:extLst>
          </p:cNvPr>
          <p:cNvSpPr txBox="1">
            <a:spLocks/>
          </p:cNvSpPr>
          <p:nvPr/>
        </p:nvSpPr>
        <p:spPr>
          <a:xfrm>
            <a:off x="6777011" y="2179829"/>
            <a:ext cx="4445211" cy="382739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Access to blood glucose checks and treatment supplies during exams</a:t>
            </a:r>
          </a:p>
          <a:p>
            <a:r>
              <a:rPr lang="en-US" dirty="0"/>
              <a:t>Alternative times for academic exams if student is experiencing hypoglycemia or hyperglycemia</a:t>
            </a:r>
          </a:p>
          <a:p>
            <a:r>
              <a:rPr lang="en-US" dirty="0"/>
              <a:t>Absences without penalty for doctors’ appointments and diabetes-related illness</a:t>
            </a:r>
          </a:p>
          <a:p>
            <a:r>
              <a:rPr lang="en-US" dirty="0"/>
              <a:t>Maintenance of confidentiality and student’s right to privacy</a:t>
            </a:r>
          </a:p>
          <a:p>
            <a:r>
              <a:rPr lang="en-US" dirty="0" err="1"/>
              <a:t>diabetes.org</a:t>
            </a:r>
            <a:r>
              <a:rPr lang="en-US" dirty="0"/>
              <a:t>/504plan</a:t>
            </a:r>
          </a:p>
        </p:txBody>
      </p:sp>
      <p:pic>
        <p:nvPicPr>
          <p:cNvPr id="6" name="Picture 5">
            <a:extLst>
              <a:ext uri="{FF2B5EF4-FFF2-40B4-BE49-F238E27FC236}">
                <a16:creationId xmlns:a16="http://schemas.microsoft.com/office/drawing/2014/main" id="{92AEA25B-A0BB-ACA1-4015-A63E980268AC}"/>
              </a:ext>
            </a:extLst>
          </p:cNvPr>
          <p:cNvPicPr>
            <a:picLocks noChangeAspect="1"/>
          </p:cNvPicPr>
          <p:nvPr/>
        </p:nvPicPr>
        <p:blipFill>
          <a:blip r:embed="rId3"/>
          <a:stretch>
            <a:fillRect/>
          </a:stretch>
        </p:blipFill>
        <p:spPr>
          <a:xfrm>
            <a:off x="764038" y="2266442"/>
            <a:ext cx="977900" cy="977900"/>
          </a:xfrm>
          <a:prstGeom prst="rect">
            <a:avLst/>
          </a:prstGeom>
        </p:spPr>
      </p:pic>
    </p:spTree>
    <p:extLst>
      <p:ext uri="{BB962C8B-B14F-4D97-AF65-F5344CB8AC3E}">
        <p14:creationId xmlns:p14="http://schemas.microsoft.com/office/powerpoint/2010/main" val="1044369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State Laws &amp; Regulations</a:t>
            </a:r>
          </a:p>
        </p:txBody>
      </p:sp>
      <p:sp>
        <p:nvSpPr>
          <p:cNvPr id="4" name="Rectangle 3">
            <a:extLst>
              <a:ext uri="{FF2B5EF4-FFF2-40B4-BE49-F238E27FC236}">
                <a16:creationId xmlns:a16="http://schemas.microsoft.com/office/drawing/2014/main" id="{8FF2C907-DBEF-45E9-576C-AD3E43960C34}"/>
              </a:ext>
            </a:extLst>
          </p:cNvPr>
          <p:cNvSpPr/>
          <p:nvPr/>
        </p:nvSpPr>
        <p:spPr>
          <a:xfrm>
            <a:off x="670107" y="2212805"/>
            <a:ext cx="2411516" cy="329390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5" name="Rectangle 4">
            <a:extLst>
              <a:ext uri="{FF2B5EF4-FFF2-40B4-BE49-F238E27FC236}">
                <a16:creationId xmlns:a16="http://schemas.microsoft.com/office/drawing/2014/main" id="{983E81E0-78D4-864A-7328-88060479BC50}"/>
              </a:ext>
            </a:extLst>
          </p:cNvPr>
          <p:cNvSpPr/>
          <p:nvPr/>
        </p:nvSpPr>
        <p:spPr>
          <a:xfrm>
            <a:off x="3348019" y="2212805"/>
            <a:ext cx="2411516" cy="329390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6" name="Rectangle 5">
            <a:extLst>
              <a:ext uri="{FF2B5EF4-FFF2-40B4-BE49-F238E27FC236}">
                <a16:creationId xmlns:a16="http://schemas.microsoft.com/office/drawing/2014/main" id="{069E5C59-83AC-5E8B-67B2-165E4A554029}"/>
              </a:ext>
            </a:extLst>
          </p:cNvPr>
          <p:cNvSpPr/>
          <p:nvPr/>
        </p:nvSpPr>
        <p:spPr>
          <a:xfrm>
            <a:off x="6031657" y="2212805"/>
            <a:ext cx="2411516" cy="329390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836359" y="3304081"/>
            <a:ext cx="2210170"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t>State and local laws and regulations vary regarding who may perform various aspects of diabetes care</a:t>
            </a:r>
          </a:p>
        </p:txBody>
      </p:sp>
      <p:sp>
        <p:nvSpPr>
          <p:cNvPr id="8" name="Text Placeholder 4">
            <a:extLst>
              <a:ext uri="{FF2B5EF4-FFF2-40B4-BE49-F238E27FC236}">
                <a16:creationId xmlns:a16="http://schemas.microsoft.com/office/drawing/2014/main" id="{31CB527C-D7FD-061D-8B60-A551684BD8CC}"/>
              </a:ext>
            </a:extLst>
          </p:cNvPr>
          <p:cNvSpPr txBox="1">
            <a:spLocks/>
          </p:cNvSpPr>
          <p:nvPr/>
        </p:nvSpPr>
        <p:spPr>
          <a:xfrm>
            <a:off x="3514187" y="3304081"/>
            <a:ext cx="2210170"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t>Become familiar with state and local laws that impact school diabetes care</a:t>
            </a:r>
          </a:p>
        </p:txBody>
      </p:sp>
      <p:sp>
        <p:nvSpPr>
          <p:cNvPr id="9" name="Text Placeholder 4">
            <a:extLst>
              <a:ext uri="{FF2B5EF4-FFF2-40B4-BE49-F238E27FC236}">
                <a16:creationId xmlns:a16="http://schemas.microsoft.com/office/drawing/2014/main" id="{01A5AF1A-B919-1D7F-4B79-25DAEBAEE046}"/>
              </a:ext>
            </a:extLst>
          </p:cNvPr>
          <p:cNvSpPr txBox="1">
            <a:spLocks/>
          </p:cNvSpPr>
          <p:nvPr/>
        </p:nvSpPr>
        <p:spPr>
          <a:xfrm>
            <a:off x="6197825" y="3304081"/>
            <a:ext cx="2210170"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t>Regardless of state and local law, the requirements of federal laws must be met</a:t>
            </a:r>
          </a:p>
        </p:txBody>
      </p:sp>
      <p:sp>
        <p:nvSpPr>
          <p:cNvPr id="10" name="Rectangle 9">
            <a:extLst>
              <a:ext uri="{FF2B5EF4-FFF2-40B4-BE49-F238E27FC236}">
                <a16:creationId xmlns:a16="http://schemas.microsoft.com/office/drawing/2014/main" id="{FDC2D602-B58C-C1CA-4E17-3BDD95D42A2B}"/>
              </a:ext>
            </a:extLst>
          </p:cNvPr>
          <p:cNvSpPr/>
          <p:nvPr/>
        </p:nvSpPr>
        <p:spPr>
          <a:xfrm>
            <a:off x="8715295" y="2212805"/>
            <a:ext cx="2411516" cy="329390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11" name="Text Placeholder 4">
            <a:extLst>
              <a:ext uri="{FF2B5EF4-FFF2-40B4-BE49-F238E27FC236}">
                <a16:creationId xmlns:a16="http://schemas.microsoft.com/office/drawing/2014/main" id="{3A88BA3D-717E-573D-520A-15E5EA9BE7C4}"/>
              </a:ext>
            </a:extLst>
          </p:cNvPr>
          <p:cNvSpPr txBox="1">
            <a:spLocks/>
          </p:cNvSpPr>
          <p:nvPr/>
        </p:nvSpPr>
        <p:spPr>
          <a:xfrm>
            <a:off x="8881463" y="3304081"/>
            <a:ext cx="2210170"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t>For your state’s laws go to </a:t>
            </a:r>
            <a:r>
              <a:rPr lang="en-US" b="0" dirty="0">
                <a:solidFill>
                  <a:schemeClr val="accent1"/>
                </a:solidFill>
              </a:rPr>
              <a:t>diabetes.org/</a:t>
            </a:r>
            <a:br>
              <a:rPr lang="en-US" b="0" dirty="0">
                <a:solidFill>
                  <a:schemeClr val="accent1"/>
                </a:solidFill>
              </a:rPr>
            </a:br>
            <a:r>
              <a:rPr lang="en-US" b="0" dirty="0" err="1">
                <a:solidFill>
                  <a:schemeClr val="accent1"/>
                </a:solidFill>
              </a:rPr>
              <a:t>fedlaws</a:t>
            </a:r>
            <a:endParaRPr lang="en-US" b="0" dirty="0">
              <a:solidFill>
                <a:schemeClr val="accent1"/>
              </a:solidFill>
            </a:endParaRP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858888" y="3097131"/>
            <a:ext cx="1656625" cy="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EE03E58-5301-3259-29E1-7B58F5458D5E}"/>
              </a:ext>
            </a:extLst>
          </p:cNvPr>
          <p:cNvCxnSpPr>
            <a:cxnSpLocks/>
          </p:cNvCxnSpPr>
          <p:nvPr/>
        </p:nvCxnSpPr>
        <p:spPr>
          <a:xfrm>
            <a:off x="3561503" y="3097131"/>
            <a:ext cx="1656625" cy="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081D96-8D75-56CB-186F-774787F174C3}"/>
              </a:ext>
            </a:extLst>
          </p:cNvPr>
          <p:cNvCxnSpPr>
            <a:cxnSpLocks/>
          </p:cNvCxnSpPr>
          <p:nvPr/>
        </p:nvCxnSpPr>
        <p:spPr>
          <a:xfrm>
            <a:off x="6212054" y="3097131"/>
            <a:ext cx="1656625" cy="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624C16E-81D2-2DCB-718B-06E1C7CAAB79}"/>
              </a:ext>
            </a:extLst>
          </p:cNvPr>
          <p:cNvCxnSpPr>
            <a:cxnSpLocks/>
          </p:cNvCxnSpPr>
          <p:nvPr/>
        </p:nvCxnSpPr>
        <p:spPr>
          <a:xfrm>
            <a:off x="8920478" y="3097131"/>
            <a:ext cx="1656625" cy="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B3CE6616-33D2-E3C0-69A2-B918160D997C}"/>
              </a:ext>
            </a:extLst>
          </p:cNvPr>
          <p:cNvPicPr>
            <a:picLocks noChangeAspect="1"/>
          </p:cNvPicPr>
          <p:nvPr/>
        </p:nvPicPr>
        <p:blipFill>
          <a:blip r:embed="rId3"/>
          <a:stretch>
            <a:fillRect/>
          </a:stretch>
        </p:blipFill>
        <p:spPr>
          <a:xfrm>
            <a:off x="858888" y="2388033"/>
            <a:ext cx="596900" cy="584200"/>
          </a:xfrm>
          <a:prstGeom prst="rect">
            <a:avLst/>
          </a:prstGeom>
        </p:spPr>
      </p:pic>
      <p:pic>
        <p:nvPicPr>
          <p:cNvPr id="34" name="Picture 33">
            <a:extLst>
              <a:ext uri="{FF2B5EF4-FFF2-40B4-BE49-F238E27FC236}">
                <a16:creationId xmlns:a16="http://schemas.microsoft.com/office/drawing/2014/main" id="{56AA24C6-3230-544A-D1D7-D24E8B49193E}"/>
              </a:ext>
            </a:extLst>
          </p:cNvPr>
          <p:cNvPicPr>
            <a:picLocks noChangeAspect="1"/>
          </p:cNvPicPr>
          <p:nvPr/>
        </p:nvPicPr>
        <p:blipFill>
          <a:blip r:embed="rId4"/>
          <a:stretch>
            <a:fillRect/>
          </a:stretch>
        </p:blipFill>
        <p:spPr>
          <a:xfrm>
            <a:off x="6212054" y="2290295"/>
            <a:ext cx="508000" cy="711200"/>
          </a:xfrm>
          <a:prstGeom prst="rect">
            <a:avLst/>
          </a:prstGeom>
        </p:spPr>
      </p:pic>
      <p:pic>
        <p:nvPicPr>
          <p:cNvPr id="35" name="Picture 34">
            <a:extLst>
              <a:ext uri="{FF2B5EF4-FFF2-40B4-BE49-F238E27FC236}">
                <a16:creationId xmlns:a16="http://schemas.microsoft.com/office/drawing/2014/main" id="{A3E991DB-86C9-50CF-1BFC-9C5E8B8688E6}"/>
              </a:ext>
            </a:extLst>
          </p:cNvPr>
          <p:cNvPicPr>
            <a:picLocks noChangeAspect="1"/>
          </p:cNvPicPr>
          <p:nvPr/>
        </p:nvPicPr>
        <p:blipFill>
          <a:blip r:embed="rId5"/>
          <a:stretch>
            <a:fillRect/>
          </a:stretch>
        </p:blipFill>
        <p:spPr>
          <a:xfrm>
            <a:off x="8920478" y="2398245"/>
            <a:ext cx="431800" cy="495300"/>
          </a:xfrm>
          <a:prstGeom prst="rect">
            <a:avLst/>
          </a:prstGeom>
        </p:spPr>
      </p:pic>
      <p:pic>
        <p:nvPicPr>
          <p:cNvPr id="37" name="Picture 36">
            <a:extLst>
              <a:ext uri="{FF2B5EF4-FFF2-40B4-BE49-F238E27FC236}">
                <a16:creationId xmlns:a16="http://schemas.microsoft.com/office/drawing/2014/main" id="{44BC3CEA-4385-1A56-551F-1BAEAAEE30E9}"/>
              </a:ext>
            </a:extLst>
          </p:cNvPr>
          <p:cNvPicPr>
            <a:picLocks noChangeAspect="1"/>
          </p:cNvPicPr>
          <p:nvPr/>
        </p:nvPicPr>
        <p:blipFill>
          <a:blip r:embed="rId6"/>
          <a:stretch>
            <a:fillRect/>
          </a:stretch>
        </p:blipFill>
        <p:spPr>
          <a:xfrm>
            <a:off x="3558624" y="2400386"/>
            <a:ext cx="698500" cy="533400"/>
          </a:xfrm>
          <a:prstGeom prst="rect">
            <a:avLst/>
          </a:prstGeom>
        </p:spPr>
      </p:pic>
    </p:spTree>
    <p:extLst>
      <p:ext uri="{BB962C8B-B14F-4D97-AF65-F5344CB8AC3E}">
        <p14:creationId xmlns:p14="http://schemas.microsoft.com/office/powerpoint/2010/main" val="4035213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p:txBody>
          <a:bodyPr/>
          <a:lstStyle/>
          <a:p>
            <a:r>
              <a:rPr lang="en-US" sz="2400" dirty="0"/>
              <a:t>Module 17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LEGAL CONSIDERATIONS</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1091184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800" b="1" dirty="0">
                <a:solidFill>
                  <a:srgbClr val="231F20"/>
                </a:solidFill>
                <a:latin typeface="Arial" panose="020B0604020202020204" pitchFamily="34" charset="0"/>
                <a:cs typeface="Calibri" panose="020F0502020204030204" pitchFamily="34" charset="0"/>
              </a:rPr>
              <a:t>Which of the laws below does not provide protection children with diabetes in the school setting?</a:t>
            </a:r>
            <a:endParaRPr lang="en-US" altLang="en-US" sz="1800" b="1" dirty="0">
              <a:solidFill>
                <a:schemeClr val="tx1"/>
              </a:solidFill>
              <a:latin typeface="Arial" panose="020B0604020202020204" pitchFamily="34" charset="0"/>
              <a:cs typeface="Calibri" panose="020F050202020403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Section 504</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Affordable Care Act</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Americans with Disabilities Act</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Individuals with Disabilities Education Act</a:t>
            </a:r>
            <a:br>
              <a:rPr lang="en-US" altLang="en-US" sz="1800" dirty="0">
                <a:solidFill>
                  <a:srgbClr val="231F20"/>
                </a:solidFill>
                <a:latin typeface="Arial" panose="020B0604020202020204" pitchFamily="34" charset="0"/>
                <a:cs typeface="Arial" panose="020B0604020202020204" pitchFamily="34" charset="0"/>
              </a:rPr>
            </a:br>
            <a:endParaRPr lang="en-US" altLang="en-US" sz="18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a:pPr>
            <a:r>
              <a:rPr lang="en-US" altLang="en-US" sz="1800" b="1" dirty="0">
                <a:solidFill>
                  <a:srgbClr val="231F20"/>
                </a:solidFill>
                <a:latin typeface="Arial" panose="020B0604020202020204" pitchFamily="34" charset="0"/>
                <a:cs typeface="Calibri" panose="020F0502020204030204" pitchFamily="34" charset="0"/>
              </a:rPr>
              <a:t>Which of the following is a reasonable accommodation for a student with diabetes?</a:t>
            </a:r>
            <a:endParaRPr lang="en-US" altLang="en-US" sz="1800" b="1" dirty="0">
              <a:solidFill>
                <a:schemeClr val="tx1"/>
              </a:solidFill>
              <a:latin typeface="Arial" panose="020B0604020202020204" pitchFamily="34" charset="0"/>
              <a:cs typeface="Calibri" panose="020F050202020403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Send student to a school with other students with diabetes in order to receive care</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Require another student to walk student to the clinic when experiencing hypoglycemia</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Require a self-managing student going to clinic to do blood glucose monitoring</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Providing a school nurse or other trained school staff member to accompany student on a field trip</a:t>
            </a:r>
            <a:br>
              <a:rPr lang="en-US" altLang="en-US" sz="1800" dirty="0">
                <a:solidFill>
                  <a:srgbClr val="231F20"/>
                </a:solidFill>
                <a:latin typeface="Arial" panose="020B0604020202020204" pitchFamily="34" charset="0"/>
                <a:cs typeface="Arial" panose="020B0604020202020204" pitchFamily="34" charset="0"/>
              </a:rPr>
            </a:br>
            <a:endParaRPr lang="en-US" altLang="en-US" sz="18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a:pPr>
            <a:r>
              <a:rPr lang="en-US" altLang="en-US" sz="1800" b="1" dirty="0">
                <a:solidFill>
                  <a:srgbClr val="231F20"/>
                </a:solidFill>
                <a:latin typeface="Arial" panose="020B0604020202020204" pitchFamily="34" charset="0"/>
                <a:cs typeface="Calibri" panose="020F0502020204030204" pitchFamily="34" charset="0"/>
              </a:rPr>
              <a:t>Regardless of state law, the requirements of federal laws must be met.</a:t>
            </a:r>
            <a:endParaRPr lang="en-US" altLang="en-US" sz="1800" b="1" dirty="0">
              <a:solidFill>
                <a:schemeClr val="tx1"/>
              </a:solidFill>
              <a:latin typeface="Arial" panose="020B0604020202020204" pitchFamily="34" charset="0"/>
              <a:cs typeface="Calibri" panose="020F050202020403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True</a:t>
            </a:r>
            <a:endParaRPr lang="en-US" altLang="en-US" sz="1800" dirty="0">
              <a:solidFill>
                <a:schemeClr val="tx1"/>
              </a:solidFill>
              <a:latin typeface="Arial" panose="020B0604020202020204" pitchFamily="34" charset="0"/>
              <a:cs typeface="Arial" panose="020B0604020202020204" pitchFamily="34" charset="0"/>
            </a:endParaRPr>
          </a:p>
          <a:p>
            <a:pPr lvl="1">
              <a:spcBef>
                <a:spcPct val="0"/>
              </a:spcBef>
              <a:buClr>
                <a:schemeClr val="accent1"/>
              </a:buClr>
              <a:buSzPct val="100000"/>
              <a:buFont typeface="Verdana" panose="020B0604030504040204" pitchFamily="34" charset="0"/>
              <a:buAutoNum type="alphaLcPeriod"/>
            </a:pPr>
            <a:r>
              <a:rPr lang="en-US" altLang="en-US" sz="1800" dirty="0">
                <a:solidFill>
                  <a:srgbClr val="231F20"/>
                </a:solidFill>
                <a:latin typeface="Arial" panose="020B0604020202020204" pitchFamily="34" charset="0"/>
                <a:cs typeface="Arial" panose="020B0604020202020204" pitchFamily="34" charset="0"/>
              </a:rPr>
              <a:t>False</a:t>
            </a:r>
            <a:endParaRPr lang="en-US" altLang="en-US"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1358</TotalTime>
  <Words>1864</Words>
  <Application>Microsoft Office PowerPoint</Application>
  <PresentationFormat>Widescreen</PresentationFormat>
  <Paragraphs>195</Paragraphs>
  <Slides>13</Slides>
  <Notes>13</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13</vt:i4>
      </vt:variant>
    </vt:vector>
  </HeadingPairs>
  <TitlesOfParts>
    <vt:vector size="24" baseType="lpstr">
      <vt:lpstr>Arial</vt:lpstr>
      <vt:lpstr>Arial Black</vt:lpstr>
      <vt:lpstr>Calibri</vt:lpstr>
      <vt:lpstr>Times New Roman</vt:lpstr>
      <vt:lpstr>Verdana</vt:lpstr>
      <vt:lpstr>Wingdings</vt:lpstr>
      <vt:lpstr>4_Custom Design</vt:lpstr>
      <vt:lpstr>Custom Design</vt:lpstr>
      <vt:lpstr>2_Custom Design</vt:lpstr>
      <vt:lpstr>5_Custom Design</vt:lpstr>
      <vt:lpstr>6_Custom Design</vt:lpstr>
      <vt:lpstr>LEGAL CONSIDERATIONS</vt:lpstr>
      <vt:lpstr>Optimal Student Health  and Learning</vt:lpstr>
      <vt:lpstr>Learning Objectives</vt:lpstr>
      <vt:lpstr>Needs of Children With Diabetes in School Setting  </vt:lpstr>
      <vt:lpstr>Federal Laws: Equal Access  </vt:lpstr>
      <vt:lpstr>PowerPoint Presentation</vt:lpstr>
      <vt:lpstr>PowerPoint Presentation</vt:lpstr>
      <vt:lpstr>PowerPoint Presentation</vt:lpstr>
      <vt:lpstr>PowerPoint Presentation</vt:lpstr>
      <vt:lpstr>Module 17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17</cp:revision>
  <dcterms:created xsi:type="dcterms:W3CDTF">2022-11-30T20:13:39Z</dcterms:created>
  <dcterms:modified xsi:type="dcterms:W3CDTF">2023-01-25T18:04:11Z</dcterms:modified>
</cp:coreProperties>
</file>