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66" r:id="rId2"/>
    <p:sldMasterId id="2147483672" r:id="rId3"/>
    <p:sldMasterId id="2147483693" r:id="rId4"/>
    <p:sldMasterId id="2147483686" r:id="rId5"/>
  </p:sldMasterIdLst>
  <p:notesMasterIdLst>
    <p:notesMasterId r:id="rId23"/>
  </p:notesMasterIdLst>
  <p:sldIdLst>
    <p:sldId id="264" r:id="rId6"/>
    <p:sldId id="258" r:id="rId7"/>
    <p:sldId id="325" r:id="rId8"/>
    <p:sldId id="343" r:id="rId9"/>
    <p:sldId id="385" r:id="rId10"/>
    <p:sldId id="386" r:id="rId11"/>
    <p:sldId id="387" r:id="rId12"/>
    <p:sldId id="388" r:id="rId13"/>
    <p:sldId id="389" r:id="rId14"/>
    <p:sldId id="353" r:id="rId15"/>
    <p:sldId id="376" r:id="rId16"/>
    <p:sldId id="392" r:id="rId17"/>
    <p:sldId id="391" r:id="rId18"/>
    <p:sldId id="269" r:id="rId19"/>
    <p:sldId id="270" r:id="rId20"/>
    <p:sldId id="271" r:id="rId21"/>
    <p:sldId id="27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144"/>
    <p:restoredTop sz="97026"/>
  </p:normalViewPr>
  <p:slideViewPr>
    <p:cSldViewPr snapToGrid="0">
      <p:cViewPr varScale="1">
        <p:scale>
          <a:sx n="67" d="100"/>
          <a:sy n="67" d="100"/>
        </p:scale>
        <p:origin x="948" y="4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10" d="100"/>
          <a:sy n="110" d="100"/>
        </p:scale>
        <p:origin x="4032" y="-5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19EECD-F488-4418-BC7D-923EDE0FE055}"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732659EA-DB69-41D8-BA89-6D668DDD2B85}">
      <dgm:prSet custT="1"/>
      <dgm:spPr/>
      <dgm:t>
        <a:bodyPr/>
        <a:lstStyle/>
        <a:p>
          <a:pPr rtl="0"/>
          <a:r>
            <a:rPr lang="en-US" sz="1800" b="0" i="0" dirty="0">
              <a:latin typeface="Arial" panose="020B0604020202020204" pitchFamily="34" charset="0"/>
              <a:cs typeface="Arial" panose="020B0604020202020204" pitchFamily="34" charset="0"/>
            </a:rPr>
            <a:t>Infusion set </a:t>
          </a:r>
          <a:r>
            <a:rPr lang="en-US" sz="1800" b="0" i="0" u="sng" dirty="0">
              <a:latin typeface="Arial" panose="020B0604020202020204" pitchFamily="34" charset="0"/>
              <a:cs typeface="Arial" panose="020B0604020202020204" pitchFamily="34" charset="0"/>
            </a:rPr>
            <a:t>and </a:t>
          </a:r>
          <a:r>
            <a:rPr lang="en-US" sz="1800" b="0" i="0" dirty="0">
              <a:latin typeface="Arial" panose="020B0604020202020204" pitchFamily="34" charset="0"/>
              <a:cs typeface="Arial" panose="020B0604020202020204" pitchFamily="34" charset="0"/>
            </a:rPr>
            <a:t>reservoir (or pod)</a:t>
          </a:r>
        </a:p>
      </dgm:t>
    </dgm:pt>
    <dgm:pt modelId="{029D4568-BCFA-49C7-9CB0-65A7FD15D300}" type="parTrans" cxnId="{BFF7A725-A904-4C27-8424-CB2D9AE2A429}">
      <dgm:prSet/>
      <dgm:spPr/>
      <dgm:t>
        <a:bodyPr/>
        <a:lstStyle/>
        <a:p>
          <a:endParaRPr lang="en-US" sz="1800" b="0" i="0">
            <a:latin typeface="Arial" panose="020B0604020202020204" pitchFamily="34" charset="0"/>
            <a:cs typeface="Arial" panose="020B0604020202020204" pitchFamily="34" charset="0"/>
          </a:endParaRPr>
        </a:p>
      </dgm:t>
    </dgm:pt>
    <dgm:pt modelId="{EEC2B0E0-45BB-4143-8F5C-F9A9E672E28A}" type="sibTrans" cxnId="{BFF7A725-A904-4C27-8424-CB2D9AE2A429}">
      <dgm:prSet/>
      <dgm:spPr/>
      <dgm:t>
        <a:bodyPr/>
        <a:lstStyle/>
        <a:p>
          <a:endParaRPr lang="en-US" sz="1800" b="0" i="0">
            <a:latin typeface="Arial" panose="020B0604020202020204" pitchFamily="34" charset="0"/>
            <a:cs typeface="Arial" panose="020B0604020202020204" pitchFamily="34" charset="0"/>
          </a:endParaRPr>
        </a:p>
      </dgm:t>
    </dgm:pt>
    <dgm:pt modelId="{913C1FB2-B00F-4B08-A395-BBEF098BCCBD}">
      <dgm:prSet custT="1"/>
      <dgm:spPr/>
      <dgm:t>
        <a:bodyPr/>
        <a:lstStyle/>
        <a:p>
          <a:pPr rtl="0"/>
          <a:r>
            <a:rPr lang="en-US" sz="1800" b="0" i="0" dirty="0">
              <a:latin typeface="Arial" panose="020B0604020202020204" pitchFamily="34" charset="0"/>
              <a:cs typeface="Arial" panose="020B0604020202020204" pitchFamily="34" charset="0"/>
            </a:rPr>
            <a:t>Insulin</a:t>
          </a:r>
        </a:p>
      </dgm:t>
    </dgm:pt>
    <dgm:pt modelId="{15F8DDCE-186B-4247-8F2B-C6EFE079F9BC}" type="parTrans" cxnId="{3E10E486-5C30-4D77-B6B5-60D1686BC93F}">
      <dgm:prSet/>
      <dgm:spPr/>
      <dgm:t>
        <a:bodyPr/>
        <a:lstStyle/>
        <a:p>
          <a:endParaRPr lang="en-US" sz="1800" b="0" i="0">
            <a:latin typeface="Arial" panose="020B0604020202020204" pitchFamily="34" charset="0"/>
            <a:cs typeface="Arial" panose="020B0604020202020204" pitchFamily="34" charset="0"/>
          </a:endParaRPr>
        </a:p>
      </dgm:t>
    </dgm:pt>
    <dgm:pt modelId="{3DF2C793-4AC8-47BE-81AD-0698036E271C}" type="sibTrans" cxnId="{3E10E486-5C30-4D77-B6B5-60D1686BC93F}">
      <dgm:prSet/>
      <dgm:spPr/>
      <dgm:t>
        <a:bodyPr/>
        <a:lstStyle/>
        <a:p>
          <a:endParaRPr lang="en-US" sz="1800" b="0" i="0">
            <a:latin typeface="Arial" panose="020B0604020202020204" pitchFamily="34" charset="0"/>
            <a:cs typeface="Arial" panose="020B0604020202020204" pitchFamily="34" charset="0"/>
          </a:endParaRPr>
        </a:p>
      </dgm:t>
    </dgm:pt>
    <dgm:pt modelId="{0737A2D4-F381-411B-B206-B4C4625D8C69}">
      <dgm:prSet custT="1"/>
      <dgm:spPr/>
      <dgm:t>
        <a:bodyPr/>
        <a:lstStyle/>
        <a:p>
          <a:pPr rtl="0"/>
          <a:r>
            <a:rPr lang="en-US" sz="1800" b="0" i="0" dirty="0">
              <a:latin typeface="Arial" panose="020B0604020202020204" pitchFamily="34" charset="0"/>
              <a:cs typeface="Arial" panose="020B0604020202020204" pitchFamily="34" charset="0"/>
            </a:rPr>
            <a:t>Skin prep items </a:t>
          </a:r>
        </a:p>
      </dgm:t>
    </dgm:pt>
    <dgm:pt modelId="{995B1FEB-C934-42B9-8091-2C6EF8ADCD6B}" type="parTrans" cxnId="{331BD20D-15ED-4F23-B453-E31A5C62043D}">
      <dgm:prSet/>
      <dgm:spPr/>
      <dgm:t>
        <a:bodyPr/>
        <a:lstStyle/>
        <a:p>
          <a:endParaRPr lang="en-US" sz="1800" b="0" i="0">
            <a:latin typeface="Arial" panose="020B0604020202020204" pitchFamily="34" charset="0"/>
            <a:cs typeface="Arial" panose="020B0604020202020204" pitchFamily="34" charset="0"/>
          </a:endParaRPr>
        </a:p>
      </dgm:t>
    </dgm:pt>
    <dgm:pt modelId="{D3200E82-36B5-4364-9BB1-CA7B8B81E9EF}" type="sibTrans" cxnId="{331BD20D-15ED-4F23-B453-E31A5C62043D}">
      <dgm:prSet/>
      <dgm:spPr/>
      <dgm:t>
        <a:bodyPr/>
        <a:lstStyle/>
        <a:p>
          <a:endParaRPr lang="en-US" sz="1800" b="0" i="0">
            <a:latin typeface="Arial" panose="020B0604020202020204" pitchFamily="34" charset="0"/>
            <a:cs typeface="Arial" panose="020B0604020202020204" pitchFamily="34" charset="0"/>
          </a:endParaRPr>
        </a:p>
      </dgm:t>
    </dgm:pt>
    <dgm:pt modelId="{F8737870-7731-4486-975F-36F8BB2F7804}">
      <dgm:prSet custT="1"/>
      <dgm:spPr/>
      <dgm:t>
        <a:bodyPr/>
        <a:lstStyle/>
        <a:p>
          <a:pPr rtl="0"/>
          <a:r>
            <a:rPr lang="en-US" sz="1800" b="0" i="0" dirty="0">
              <a:latin typeface="Arial" panose="020B0604020202020204" pitchFamily="34" charset="0"/>
              <a:cs typeface="Arial" panose="020B0604020202020204" pitchFamily="34" charset="0"/>
            </a:rPr>
            <a:t>Alcohol wipes</a:t>
          </a:r>
        </a:p>
      </dgm:t>
    </dgm:pt>
    <dgm:pt modelId="{9039A6A5-ECE1-4D88-BE6D-CE1161C9B379}" type="parTrans" cxnId="{C885AF95-BA62-414E-AEEC-5BCA40D191E6}">
      <dgm:prSet/>
      <dgm:spPr/>
      <dgm:t>
        <a:bodyPr/>
        <a:lstStyle/>
        <a:p>
          <a:endParaRPr lang="en-US" sz="1800" b="0" i="0">
            <a:latin typeface="Arial" panose="020B0604020202020204" pitchFamily="34" charset="0"/>
            <a:cs typeface="Arial" panose="020B0604020202020204" pitchFamily="34" charset="0"/>
          </a:endParaRPr>
        </a:p>
      </dgm:t>
    </dgm:pt>
    <dgm:pt modelId="{65BD0337-1F24-473D-93C3-28BDC7AA9B98}" type="sibTrans" cxnId="{C885AF95-BA62-414E-AEEC-5BCA40D191E6}">
      <dgm:prSet/>
      <dgm:spPr/>
      <dgm:t>
        <a:bodyPr/>
        <a:lstStyle/>
        <a:p>
          <a:endParaRPr lang="en-US" sz="1800" b="0" i="0">
            <a:latin typeface="Arial" panose="020B0604020202020204" pitchFamily="34" charset="0"/>
            <a:cs typeface="Arial" panose="020B0604020202020204" pitchFamily="34" charset="0"/>
          </a:endParaRPr>
        </a:p>
      </dgm:t>
    </dgm:pt>
    <dgm:pt modelId="{81D4F103-AE39-425F-8862-DA145DF289E7}">
      <dgm:prSet custT="1"/>
      <dgm:spPr/>
      <dgm:t>
        <a:bodyPr/>
        <a:lstStyle/>
        <a:p>
          <a:pPr rtl="0"/>
          <a:r>
            <a:rPr lang="en-US" sz="1800" b="0" i="0" dirty="0">
              <a:latin typeface="Arial" panose="020B0604020202020204" pitchFamily="34" charset="0"/>
              <a:cs typeface="Arial" panose="020B0604020202020204" pitchFamily="34" charset="0"/>
            </a:rPr>
            <a:t>Syringe (in case of pump malfunction)</a:t>
          </a:r>
        </a:p>
      </dgm:t>
    </dgm:pt>
    <dgm:pt modelId="{04BB2B31-CA47-40F5-AB0A-69401FC07298}" type="parTrans" cxnId="{7201058D-8F6D-4EBF-8C88-5A9006B1D43D}">
      <dgm:prSet/>
      <dgm:spPr/>
      <dgm:t>
        <a:bodyPr/>
        <a:lstStyle/>
        <a:p>
          <a:endParaRPr lang="en-US" sz="1800" b="0" i="0">
            <a:latin typeface="Arial" panose="020B0604020202020204" pitchFamily="34" charset="0"/>
            <a:cs typeface="Arial" panose="020B0604020202020204" pitchFamily="34" charset="0"/>
          </a:endParaRPr>
        </a:p>
      </dgm:t>
    </dgm:pt>
    <dgm:pt modelId="{E2F36939-B4B8-4E96-B6F7-E4F78FAE5AE9}" type="sibTrans" cxnId="{7201058D-8F6D-4EBF-8C88-5A9006B1D43D}">
      <dgm:prSet/>
      <dgm:spPr/>
      <dgm:t>
        <a:bodyPr/>
        <a:lstStyle/>
        <a:p>
          <a:endParaRPr lang="en-US" sz="1800" b="0" i="0">
            <a:latin typeface="Arial" panose="020B0604020202020204" pitchFamily="34" charset="0"/>
            <a:cs typeface="Arial" panose="020B0604020202020204" pitchFamily="34" charset="0"/>
          </a:endParaRPr>
        </a:p>
      </dgm:t>
    </dgm:pt>
    <dgm:pt modelId="{7C0DFE4E-5CD0-43C5-A787-FDC1EE44D3AC}">
      <dgm:prSet custT="1"/>
      <dgm:spPr/>
      <dgm:t>
        <a:bodyPr/>
        <a:lstStyle/>
        <a:p>
          <a:pPr rtl="0"/>
          <a:r>
            <a:rPr lang="en-US" sz="1800" b="0" i="0" dirty="0">
              <a:latin typeface="Arial" panose="020B0604020202020204" pitchFamily="34" charset="0"/>
              <a:cs typeface="Arial" panose="020B0604020202020204" pitchFamily="34" charset="0"/>
            </a:rPr>
            <a:t>Pump batteries (or charger, if used)</a:t>
          </a:r>
        </a:p>
      </dgm:t>
    </dgm:pt>
    <dgm:pt modelId="{BE4A5DEB-8F3F-4D6A-981D-734D8E478852}" type="parTrans" cxnId="{E26B33E1-B545-46D3-9FCA-6B9EC4DD8D77}">
      <dgm:prSet/>
      <dgm:spPr/>
      <dgm:t>
        <a:bodyPr/>
        <a:lstStyle/>
        <a:p>
          <a:endParaRPr lang="en-US" sz="1800" b="0" i="0">
            <a:latin typeface="Arial" panose="020B0604020202020204" pitchFamily="34" charset="0"/>
            <a:cs typeface="Arial" panose="020B0604020202020204" pitchFamily="34" charset="0"/>
          </a:endParaRPr>
        </a:p>
      </dgm:t>
    </dgm:pt>
    <dgm:pt modelId="{9C354576-7FC5-4F76-8EEF-3CD1AD3C0CF0}" type="sibTrans" cxnId="{E26B33E1-B545-46D3-9FCA-6B9EC4DD8D77}">
      <dgm:prSet/>
      <dgm:spPr/>
      <dgm:t>
        <a:bodyPr/>
        <a:lstStyle/>
        <a:p>
          <a:endParaRPr lang="en-US" sz="1800" b="0" i="0">
            <a:latin typeface="Arial" panose="020B0604020202020204" pitchFamily="34" charset="0"/>
            <a:cs typeface="Arial" panose="020B0604020202020204" pitchFamily="34" charset="0"/>
          </a:endParaRPr>
        </a:p>
      </dgm:t>
    </dgm:pt>
    <dgm:pt modelId="{5658D894-E3B3-4397-97E2-25AC23F666FF}">
      <dgm:prSet custT="1"/>
      <dgm:spPr/>
      <dgm:t>
        <a:bodyPr/>
        <a:lstStyle/>
        <a:p>
          <a:pPr rtl="0"/>
          <a:r>
            <a:rPr lang="en-US" sz="1800" b="0" i="0" dirty="0">
              <a:latin typeface="Arial" panose="020B0604020202020204" pitchFamily="34" charset="0"/>
              <a:cs typeface="Arial" panose="020B0604020202020204" pitchFamily="34" charset="0"/>
            </a:rPr>
            <a:t>Insulin pump site Inserter (if used)</a:t>
          </a:r>
        </a:p>
      </dgm:t>
    </dgm:pt>
    <dgm:pt modelId="{9FEA6839-F2D7-4112-8530-0AC3E07ED1EE}" type="parTrans" cxnId="{CC35B3F7-7604-4BEB-8CD3-02E137910755}">
      <dgm:prSet/>
      <dgm:spPr/>
      <dgm:t>
        <a:bodyPr/>
        <a:lstStyle/>
        <a:p>
          <a:endParaRPr lang="en-US" sz="1800" b="0" i="0">
            <a:latin typeface="Arial" panose="020B0604020202020204" pitchFamily="34" charset="0"/>
            <a:cs typeface="Arial" panose="020B0604020202020204" pitchFamily="34" charset="0"/>
          </a:endParaRPr>
        </a:p>
      </dgm:t>
    </dgm:pt>
    <dgm:pt modelId="{F7D066BD-0195-4ACD-B027-DAA77011B68D}" type="sibTrans" cxnId="{CC35B3F7-7604-4BEB-8CD3-02E137910755}">
      <dgm:prSet/>
      <dgm:spPr/>
      <dgm:t>
        <a:bodyPr/>
        <a:lstStyle/>
        <a:p>
          <a:endParaRPr lang="en-US" sz="1800" b="0" i="0">
            <a:latin typeface="Arial" panose="020B0604020202020204" pitchFamily="34" charset="0"/>
            <a:cs typeface="Arial" panose="020B0604020202020204" pitchFamily="34" charset="0"/>
          </a:endParaRPr>
        </a:p>
      </dgm:t>
    </dgm:pt>
    <dgm:pt modelId="{C0325EB1-9039-4A4F-BF84-55F2DEE5DAAF}">
      <dgm:prSet custT="1"/>
      <dgm:spPr/>
      <dgm:t>
        <a:bodyPr/>
        <a:lstStyle/>
        <a:p>
          <a:pPr rtl="0"/>
          <a:r>
            <a:rPr lang="en-US" sz="1800" b="0" i="0" dirty="0">
              <a:latin typeface="Arial" panose="020B0604020202020204" pitchFamily="34" charset="0"/>
              <a:cs typeface="Arial" panose="020B0604020202020204" pitchFamily="34" charset="0"/>
            </a:rPr>
            <a:t>Manufacturer's manual, alarm card</a:t>
          </a:r>
        </a:p>
      </dgm:t>
    </dgm:pt>
    <dgm:pt modelId="{EC86D526-8335-42A3-BA65-BC463D261E9E}" type="parTrans" cxnId="{2394FB04-C2C2-4A73-AF02-8459B862D6F0}">
      <dgm:prSet/>
      <dgm:spPr/>
      <dgm:t>
        <a:bodyPr/>
        <a:lstStyle/>
        <a:p>
          <a:endParaRPr lang="en-US" sz="1800" b="0" i="0">
            <a:latin typeface="Arial" panose="020B0604020202020204" pitchFamily="34" charset="0"/>
            <a:cs typeface="Arial" panose="020B0604020202020204" pitchFamily="34" charset="0"/>
          </a:endParaRPr>
        </a:p>
      </dgm:t>
    </dgm:pt>
    <dgm:pt modelId="{5D54BE8B-16E2-45F6-9949-1D0739069E6F}" type="sibTrans" cxnId="{2394FB04-C2C2-4A73-AF02-8459B862D6F0}">
      <dgm:prSet/>
      <dgm:spPr/>
      <dgm:t>
        <a:bodyPr/>
        <a:lstStyle/>
        <a:p>
          <a:endParaRPr lang="en-US" sz="1800" b="0" i="0">
            <a:latin typeface="Arial" panose="020B0604020202020204" pitchFamily="34" charset="0"/>
            <a:cs typeface="Arial" panose="020B0604020202020204" pitchFamily="34" charset="0"/>
          </a:endParaRPr>
        </a:p>
      </dgm:t>
    </dgm:pt>
    <dgm:pt modelId="{5AAAB994-04B2-47FF-87B6-CD5F7962B296}" type="pres">
      <dgm:prSet presAssocID="{5C19EECD-F488-4418-BC7D-923EDE0FE055}" presName="diagram" presStyleCnt="0">
        <dgm:presLayoutVars>
          <dgm:dir/>
          <dgm:resizeHandles val="exact"/>
        </dgm:presLayoutVars>
      </dgm:prSet>
      <dgm:spPr/>
    </dgm:pt>
    <dgm:pt modelId="{E488C3FB-0B58-4CB2-AD36-C0BF1F2BF5F4}" type="pres">
      <dgm:prSet presAssocID="{732659EA-DB69-41D8-BA89-6D668DDD2B85}" presName="node" presStyleLbl="node1" presStyleIdx="0" presStyleCnt="8" custScaleX="118908">
        <dgm:presLayoutVars>
          <dgm:bulletEnabled val="1"/>
        </dgm:presLayoutVars>
      </dgm:prSet>
      <dgm:spPr/>
    </dgm:pt>
    <dgm:pt modelId="{CE3C5777-BB03-4BDD-ADD7-68D661940040}" type="pres">
      <dgm:prSet presAssocID="{EEC2B0E0-45BB-4143-8F5C-F9A9E672E28A}" presName="sibTrans" presStyleCnt="0"/>
      <dgm:spPr/>
    </dgm:pt>
    <dgm:pt modelId="{573E1030-DCE5-42DB-B2F1-9B0E797CB3E9}" type="pres">
      <dgm:prSet presAssocID="{913C1FB2-B00F-4B08-A395-BBEF098BCCBD}" presName="node" presStyleLbl="node1" presStyleIdx="1" presStyleCnt="8" custScaleX="118908">
        <dgm:presLayoutVars>
          <dgm:bulletEnabled val="1"/>
        </dgm:presLayoutVars>
      </dgm:prSet>
      <dgm:spPr/>
    </dgm:pt>
    <dgm:pt modelId="{64C26D80-509C-4283-B0E6-A5A28C4C5CD7}" type="pres">
      <dgm:prSet presAssocID="{3DF2C793-4AC8-47BE-81AD-0698036E271C}" presName="sibTrans" presStyleCnt="0"/>
      <dgm:spPr/>
    </dgm:pt>
    <dgm:pt modelId="{67BAC7B0-AD66-441C-BE53-A7B39A9CE118}" type="pres">
      <dgm:prSet presAssocID="{0737A2D4-F381-411B-B206-B4C4625D8C69}" presName="node" presStyleLbl="node1" presStyleIdx="2" presStyleCnt="8" custScaleX="118908">
        <dgm:presLayoutVars>
          <dgm:bulletEnabled val="1"/>
        </dgm:presLayoutVars>
      </dgm:prSet>
      <dgm:spPr/>
    </dgm:pt>
    <dgm:pt modelId="{AFF57988-370F-42E3-8AB8-41C18F3FE9EB}" type="pres">
      <dgm:prSet presAssocID="{D3200E82-36B5-4364-9BB1-CA7B8B81E9EF}" presName="sibTrans" presStyleCnt="0"/>
      <dgm:spPr/>
    </dgm:pt>
    <dgm:pt modelId="{A9D22552-A285-41CF-B3BE-020301706E38}" type="pres">
      <dgm:prSet presAssocID="{F8737870-7731-4486-975F-36F8BB2F7804}" presName="node" presStyleLbl="node1" presStyleIdx="3" presStyleCnt="8" custScaleX="118908">
        <dgm:presLayoutVars>
          <dgm:bulletEnabled val="1"/>
        </dgm:presLayoutVars>
      </dgm:prSet>
      <dgm:spPr/>
    </dgm:pt>
    <dgm:pt modelId="{C209023E-F3F5-4DB8-BE88-CC5A2DFDD9AA}" type="pres">
      <dgm:prSet presAssocID="{65BD0337-1F24-473D-93C3-28BDC7AA9B98}" presName="sibTrans" presStyleCnt="0"/>
      <dgm:spPr/>
    </dgm:pt>
    <dgm:pt modelId="{9E02BFD2-DD88-4A1B-8203-06F7B98FA193}" type="pres">
      <dgm:prSet presAssocID="{81D4F103-AE39-425F-8862-DA145DF289E7}" presName="node" presStyleLbl="node1" presStyleIdx="4" presStyleCnt="8" custScaleX="118908">
        <dgm:presLayoutVars>
          <dgm:bulletEnabled val="1"/>
        </dgm:presLayoutVars>
      </dgm:prSet>
      <dgm:spPr/>
    </dgm:pt>
    <dgm:pt modelId="{BF85CE2A-34EE-44D6-9EF4-09FB46F21820}" type="pres">
      <dgm:prSet presAssocID="{E2F36939-B4B8-4E96-B6F7-E4F78FAE5AE9}" presName="sibTrans" presStyleCnt="0"/>
      <dgm:spPr/>
    </dgm:pt>
    <dgm:pt modelId="{A20AE14D-CC7C-46EC-8D08-29783C18FC24}" type="pres">
      <dgm:prSet presAssocID="{7C0DFE4E-5CD0-43C5-A787-FDC1EE44D3AC}" presName="node" presStyleLbl="node1" presStyleIdx="5" presStyleCnt="8" custScaleX="118908">
        <dgm:presLayoutVars>
          <dgm:bulletEnabled val="1"/>
        </dgm:presLayoutVars>
      </dgm:prSet>
      <dgm:spPr/>
    </dgm:pt>
    <dgm:pt modelId="{C93EC704-0D40-4010-AD1A-6243B6F91C67}" type="pres">
      <dgm:prSet presAssocID="{9C354576-7FC5-4F76-8EEF-3CD1AD3C0CF0}" presName="sibTrans" presStyleCnt="0"/>
      <dgm:spPr/>
    </dgm:pt>
    <dgm:pt modelId="{544A73BD-5EAA-4B41-9D5B-F3F1D39B99C3}" type="pres">
      <dgm:prSet presAssocID="{5658D894-E3B3-4397-97E2-25AC23F666FF}" presName="node" presStyleLbl="node1" presStyleIdx="6" presStyleCnt="8" custScaleX="118908" custLinFactNeighborY="848">
        <dgm:presLayoutVars>
          <dgm:bulletEnabled val="1"/>
        </dgm:presLayoutVars>
      </dgm:prSet>
      <dgm:spPr/>
    </dgm:pt>
    <dgm:pt modelId="{76CC727D-A00C-4C94-B454-020766669515}" type="pres">
      <dgm:prSet presAssocID="{F7D066BD-0195-4ACD-B027-DAA77011B68D}" presName="sibTrans" presStyleCnt="0"/>
      <dgm:spPr/>
    </dgm:pt>
    <dgm:pt modelId="{E67D6411-F636-4C43-8B22-D8D6954D271B}" type="pres">
      <dgm:prSet presAssocID="{C0325EB1-9039-4A4F-BF84-55F2DEE5DAAF}" presName="node" presStyleLbl="node1" presStyleIdx="7" presStyleCnt="8" custScaleX="118908">
        <dgm:presLayoutVars>
          <dgm:bulletEnabled val="1"/>
        </dgm:presLayoutVars>
      </dgm:prSet>
      <dgm:spPr/>
    </dgm:pt>
  </dgm:ptLst>
  <dgm:cxnLst>
    <dgm:cxn modelId="{2394FB04-C2C2-4A73-AF02-8459B862D6F0}" srcId="{5C19EECD-F488-4418-BC7D-923EDE0FE055}" destId="{C0325EB1-9039-4A4F-BF84-55F2DEE5DAAF}" srcOrd="7" destOrd="0" parTransId="{EC86D526-8335-42A3-BA65-BC463D261E9E}" sibTransId="{5D54BE8B-16E2-45F6-9949-1D0739069E6F}"/>
    <dgm:cxn modelId="{331BD20D-15ED-4F23-B453-E31A5C62043D}" srcId="{5C19EECD-F488-4418-BC7D-923EDE0FE055}" destId="{0737A2D4-F381-411B-B206-B4C4625D8C69}" srcOrd="2" destOrd="0" parTransId="{995B1FEB-C934-42B9-8091-2C6EF8ADCD6B}" sibTransId="{D3200E82-36B5-4364-9BB1-CA7B8B81E9EF}"/>
    <dgm:cxn modelId="{BFF7A725-A904-4C27-8424-CB2D9AE2A429}" srcId="{5C19EECD-F488-4418-BC7D-923EDE0FE055}" destId="{732659EA-DB69-41D8-BA89-6D668DDD2B85}" srcOrd="0" destOrd="0" parTransId="{029D4568-BCFA-49C7-9CB0-65A7FD15D300}" sibTransId="{EEC2B0E0-45BB-4143-8F5C-F9A9E672E28A}"/>
    <dgm:cxn modelId="{00469284-86CE-42B9-B7AC-00869FF26099}" type="presOf" srcId="{0737A2D4-F381-411B-B206-B4C4625D8C69}" destId="{67BAC7B0-AD66-441C-BE53-A7B39A9CE118}" srcOrd="0" destOrd="0" presId="urn:microsoft.com/office/officeart/2005/8/layout/default"/>
    <dgm:cxn modelId="{3E10E486-5C30-4D77-B6B5-60D1686BC93F}" srcId="{5C19EECD-F488-4418-BC7D-923EDE0FE055}" destId="{913C1FB2-B00F-4B08-A395-BBEF098BCCBD}" srcOrd="1" destOrd="0" parTransId="{15F8DDCE-186B-4247-8F2B-C6EFE079F9BC}" sibTransId="{3DF2C793-4AC8-47BE-81AD-0698036E271C}"/>
    <dgm:cxn modelId="{F8853688-8C04-4768-B5D1-465640C93054}" type="presOf" srcId="{5C19EECD-F488-4418-BC7D-923EDE0FE055}" destId="{5AAAB994-04B2-47FF-87B6-CD5F7962B296}" srcOrd="0" destOrd="0" presId="urn:microsoft.com/office/officeart/2005/8/layout/default"/>
    <dgm:cxn modelId="{7201058D-8F6D-4EBF-8C88-5A9006B1D43D}" srcId="{5C19EECD-F488-4418-BC7D-923EDE0FE055}" destId="{81D4F103-AE39-425F-8862-DA145DF289E7}" srcOrd="4" destOrd="0" parTransId="{04BB2B31-CA47-40F5-AB0A-69401FC07298}" sibTransId="{E2F36939-B4B8-4E96-B6F7-E4F78FAE5AE9}"/>
    <dgm:cxn modelId="{C885AF95-BA62-414E-AEEC-5BCA40D191E6}" srcId="{5C19EECD-F488-4418-BC7D-923EDE0FE055}" destId="{F8737870-7731-4486-975F-36F8BB2F7804}" srcOrd="3" destOrd="0" parTransId="{9039A6A5-ECE1-4D88-BE6D-CE1161C9B379}" sibTransId="{65BD0337-1F24-473D-93C3-28BDC7AA9B98}"/>
    <dgm:cxn modelId="{53F81F9B-A7D1-454A-B55B-587B42422CC2}" type="presOf" srcId="{81D4F103-AE39-425F-8862-DA145DF289E7}" destId="{9E02BFD2-DD88-4A1B-8203-06F7B98FA193}" srcOrd="0" destOrd="0" presId="urn:microsoft.com/office/officeart/2005/8/layout/default"/>
    <dgm:cxn modelId="{8EFDAF9D-8FEF-45D3-A118-809225E66993}" type="presOf" srcId="{C0325EB1-9039-4A4F-BF84-55F2DEE5DAAF}" destId="{E67D6411-F636-4C43-8B22-D8D6954D271B}" srcOrd="0" destOrd="0" presId="urn:microsoft.com/office/officeart/2005/8/layout/default"/>
    <dgm:cxn modelId="{D1D250B5-B747-414F-BFAC-EA343A5E6839}" type="presOf" srcId="{5658D894-E3B3-4397-97E2-25AC23F666FF}" destId="{544A73BD-5EAA-4B41-9D5B-F3F1D39B99C3}" srcOrd="0" destOrd="0" presId="urn:microsoft.com/office/officeart/2005/8/layout/default"/>
    <dgm:cxn modelId="{FCF4E0BC-A500-4D22-90F0-6FCD56F8FDAB}" type="presOf" srcId="{732659EA-DB69-41D8-BA89-6D668DDD2B85}" destId="{E488C3FB-0B58-4CB2-AD36-C0BF1F2BF5F4}" srcOrd="0" destOrd="0" presId="urn:microsoft.com/office/officeart/2005/8/layout/default"/>
    <dgm:cxn modelId="{2CDA8ED1-65AE-4CBD-8D5E-B5447F0A9232}" type="presOf" srcId="{F8737870-7731-4486-975F-36F8BB2F7804}" destId="{A9D22552-A285-41CF-B3BE-020301706E38}" srcOrd="0" destOrd="0" presId="urn:microsoft.com/office/officeart/2005/8/layout/default"/>
    <dgm:cxn modelId="{E26B33E1-B545-46D3-9FCA-6B9EC4DD8D77}" srcId="{5C19EECD-F488-4418-BC7D-923EDE0FE055}" destId="{7C0DFE4E-5CD0-43C5-A787-FDC1EE44D3AC}" srcOrd="5" destOrd="0" parTransId="{BE4A5DEB-8F3F-4D6A-981D-734D8E478852}" sibTransId="{9C354576-7FC5-4F76-8EEF-3CD1AD3C0CF0}"/>
    <dgm:cxn modelId="{FA1469E3-8FAA-433E-AC90-7C0A42EDAF58}" type="presOf" srcId="{913C1FB2-B00F-4B08-A395-BBEF098BCCBD}" destId="{573E1030-DCE5-42DB-B2F1-9B0E797CB3E9}" srcOrd="0" destOrd="0" presId="urn:microsoft.com/office/officeart/2005/8/layout/default"/>
    <dgm:cxn modelId="{1A8815EA-1B97-46A7-B194-0AB72BAEA905}" type="presOf" srcId="{7C0DFE4E-5CD0-43C5-A787-FDC1EE44D3AC}" destId="{A20AE14D-CC7C-46EC-8D08-29783C18FC24}" srcOrd="0" destOrd="0" presId="urn:microsoft.com/office/officeart/2005/8/layout/default"/>
    <dgm:cxn modelId="{CC35B3F7-7604-4BEB-8CD3-02E137910755}" srcId="{5C19EECD-F488-4418-BC7D-923EDE0FE055}" destId="{5658D894-E3B3-4397-97E2-25AC23F666FF}" srcOrd="6" destOrd="0" parTransId="{9FEA6839-F2D7-4112-8530-0AC3E07ED1EE}" sibTransId="{F7D066BD-0195-4ACD-B027-DAA77011B68D}"/>
    <dgm:cxn modelId="{5EBF1CD4-D8CE-45D0-93FB-2AD1F18F4D81}" type="presParOf" srcId="{5AAAB994-04B2-47FF-87B6-CD5F7962B296}" destId="{E488C3FB-0B58-4CB2-AD36-C0BF1F2BF5F4}" srcOrd="0" destOrd="0" presId="urn:microsoft.com/office/officeart/2005/8/layout/default"/>
    <dgm:cxn modelId="{816F9E20-0ECB-42E2-935B-FEC372A6278A}" type="presParOf" srcId="{5AAAB994-04B2-47FF-87B6-CD5F7962B296}" destId="{CE3C5777-BB03-4BDD-ADD7-68D661940040}" srcOrd="1" destOrd="0" presId="urn:microsoft.com/office/officeart/2005/8/layout/default"/>
    <dgm:cxn modelId="{7DCC70A3-3D0C-4335-A4BE-B1709107BE3E}" type="presParOf" srcId="{5AAAB994-04B2-47FF-87B6-CD5F7962B296}" destId="{573E1030-DCE5-42DB-B2F1-9B0E797CB3E9}" srcOrd="2" destOrd="0" presId="urn:microsoft.com/office/officeart/2005/8/layout/default"/>
    <dgm:cxn modelId="{95C4DBAE-FD5A-409E-A17A-A68D93756258}" type="presParOf" srcId="{5AAAB994-04B2-47FF-87B6-CD5F7962B296}" destId="{64C26D80-509C-4283-B0E6-A5A28C4C5CD7}" srcOrd="3" destOrd="0" presId="urn:microsoft.com/office/officeart/2005/8/layout/default"/>
    <dgm:cxn modelId="{25C9A706-D9B0-464B-8ECF-0FE3DD54E350}" type="presParOf" srcId="{5AAAB994-04B2-47FF-87B6-CD5F7962B296}" destId="{67BAC7B0-AD66-441C-BE53-A7B39A9CE118}" srcOrd="4" destOrd="0" presId="urn:microsoft.com/office/officeart/2005/8/layout/default"/>
    <dgm:cxn modelId="{8683FAC6-3909-4757-A7A8-844F59167337}" type="presParOf" srcId="{5AAAB994-04B2-47FF-87B6-CD5F7962B296}" destId="{AFF57988-370F-42E3-8AB8-41C18F3FE9EB}" srcOrd="5" destOrd="0" presId="urn:microsoft.com/office/officeart/2005/8/layout/default"/>
    <dgm:cxn modelId="{D9F2425C-BEE4-41D3-8019-E606B7809FA1}" type="presParOf" srcId="{5AAAB994-04B2-47FF-87B6-CD5F7962B296}" destId="{A9D22552-A285-41CF-B3BE-020301706E38}" srcOrd="6" destOrd="0" presId="urn:microsoft.com/office/officeart/2005/8/layout/default"/>
    <dgm:cxn modelId="{A82F7AD8-E3C0-4D44-AF7B-ADF4D022A766}" type="presParOf" srcId="{5AAAB994-04B2-47FF-87B6-CD5F7962B296}" destId="{C209023E-F3F5-4DB8-BE88-CC5A2DFDD9AA}" srcOrd="7" destOrd="0" presId="urn:microsoft.com/office/officeart/2005/8/layout/default"/>
    <dgm:cxn modelId="{EA113716-5F07-47E4-9AD9-79EAABC6F0C4}" type="presParOf" srcId="{5AAAB994-04B2-47FF-87B6-CD5F7962B296}" destId="{9E02BFD2-DD88-4A1B-8203-06F7B98FA193}" srcOrd="8" destOrd="0" presId="urn:microsoft.com/office/officeart/2005/8/layout/default"/>
    <dgm:cxn modelId="{2CBA786D-E44B-4C0E-A8BA-A3AE65B98323}" type="presParOf" srcId="{5AAAB994-04B2-47FF-87B6-CD5F7962B296}" destId="{BF85CE2A-34EE-44D6-9EF4-09FB46F21820}" srcOrd="9" destOrd="0" presId="urn:microsoft.com/office/officeart/2005/8/layout/default"/>
    <dgm:cxn modelId="{0AEFD90C-4DF3-4825-8EAC-2A1CE4954A0B}" type="presParOf" srcId="{5AAAB994-04B2-47FF-87B6-CD5F7962B296}" destId="{A20AE14D-CC7C-46EC-8D08-29783C18FC24}" srcOrd="10" destOrd="0" presId="urn:microsoft.com/office/officeart/2005/8/layout/default"/>
    <dgm:cxn modelId="{94644380-C7A6-4992-8109-7D5FB0DF4EF8}" type="presParOf" srcId="{5AAAB994-04B2-47FF-87B6-CD5F7962B296}" destId="{C93EC704-0D40-4010-AD1A-6243B6F91C67}" srcOrd="11" destOrd="0" presId="urn:microsoft.com/office/officeart/2005/8/layout/default"/>
    <dgm:cxn modelId="{5BA3C8BB-CE96-48C6-80F5-99856453BFF2}" type="presParOf" srcId="{5AAAB994-04B2-47FF-87B6-CD5F7962B296}" destId="{544A73BD-5EAA-4B41-9D5B-F3F1D39B99C3}" srcOrd="12" destOrd="0" presId="urn:microsoft.com/office/officeart/2005/8/layout/default"/>
    <dgm:cxn modelId="{61DFD1D4-8F45-4A29-9D70-E8485091597A}" type="presParOf" srcId="{5AAAB994-04B2-47FF-87B6-CD5F7962B296}" destId="{76CC727D-A00C-4C94-B454-020766669515}" srcOrd="13" destOrd="0" presId="urn:microsoft.com/office/officeart/2005/8/layout/default"/>
    <dgm:cxn modelId="{23BDA18F-4FA5-4059-A945-33069A3643CF}" type="presParOf" srcId="{5AAAB994-04B2-47FF-87B6-CD5F7962B296}" destId="{E67D6411-F636-4C43-8B22-D8D6954D271B}"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88C3FB-0B58-4CB2-AD36-C0BF1F2BF5F4}">
      <dsp:nvSpPr>
        <dsp:cNvPr id="0" name=""/>
        <dsp:cNvSpPr/>
      </dsp:nvSpPr>
      <dsp:spPr>
        <a:xfrm>
          <a:off x="311667" y="678"/>
          <a:ext cx="2487833" cy="12553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Infusion set </a:t>
          </a:r>
          <a:r>
            <a:rPr lang="en-US" sz="1800" b="0" i="0" u="sng" kern="1200" dirty="0">
              <a:latin typeface="Arial" panose="020B0604020202020204" pitchFamily="34" charset="0"/>
              <a:cs typeface="Arial" panose="020B0604020202020204" pitchFamily="34" charset="0"/>
            </a:rPr>
            <a:t>and </a:t>
          </a:r>
          <a:r>
            <a:rPr lang="en-US" sz="1800" b="0" i="0" kern="1200" dirty="0">
              <a:latin typeface="Arial" panose="020B0604020202020204" pitchFamily="34" charset="0"/>
              <a:cs typeface="Arial" panose="020B0604020202020204" pitchFamily="34" charset="0"/>
            </a:rPr>
            <a:t>reservoir (or pod)</a:t>
          </a:r>
        </a:p>
      </dsp:txBody>
      <dsp:txXfrm>
        <a:off x="311667" y="678"/>
        <a:ext cx="2487833" cy="1255340"/>
      </dsp:txXfrm>
    </dsp:sp>
    <dsp:sp modelId="{573E1030-DCE5-42DB-B2F1-9B0E797CB3E9}">
      <dsp:nvSpPr>
        <dsp:cNvPr id="0" name=""/>
        <dsp:cNvSpPr/>
      </dsp:nvSpPr>
      <dsp:spPr>
        <a:xfrm>
          <a:off x="3008724" y="678"/>
          <a:ext cx="2487833" cy="12553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Insulin</a:t>
          </a:r>
        </a:p>
      </dsp:txBody>
      <dsp:txXfrm>
        <a:off x="3008724" y="678"/>
        <a:ext cx="2487833" cy="1255340"/>
      </dsp:txXfrm>
    </dsp:sp>
    <dsp:sp modelId="{67BAC7B0-AD66-441C-BE53-A7B39A9CE118}">
      <dsp:nvSpPr>
        <dsp:cNvPr id="0" name=""/>
        <dsp:cNvSpPr/>
      </dsp:nvSpPr>
      <dsp:spPr>
        <a:xfrm>
          <a:off x="5705781" y="678"/>
          <a:ext cx="2487833" cy="12553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Skin prep items </a:t>
          </a:r>
        </a:p>
      </dsp:txBody>
      <dsp:txXfrm>
        <a:off x="5705781" y="678"/>
        <a:ext cx="2487833" cy="1255340"/>
      </dsp:txXfrm>
    </dsp:sp>
    <dsp:sp modelId="{A9D22552-A285-41CF-B3BE-020301706E38}">
      <dsp:nvSpPr>
        <dsp:cNvPr id="0" name=""/>
        <dsp:cNvSpPr/>
      </dsp:nvSpPr>
      <dsp:spPr>
        <a:xfrm>
          <a:off x="8402837" y="678"/>
          <a:ext cx="2487833" cy="12553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Alcohol wipes</a:t>
          </a:r>
        </a:p>
      </dsp:txBody>
      <dsp:txXfrm>
        <a:off x="8402837" y="678"/>
        <a:ext cx="2487833" cy="1255340"/>
      </dsp:txXfrm>
    </dsp:sp>
    <dsp:sp modelId="{9E02BFD2-DD88-4A1B-8203-06F7B98FA193}">
      <dsp:nvSpPr>
        <dsp:cNvPr id="0" name=""/>
        <dsp:cNvSpPr/>
      </dsp:nvSpPr>
      <dsp:spPr>
        <a:xfrm>
          <a:off x="311667" y="1465241"/>
          <a:ext cx="2487833" cy="12553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Syringe (in case of pump malfunction)</a:t>
          </a:r>
        </a:p>
      </dsp:txBody>
      <dsp:txXfrm>
        <a:off x="311667" y="1465241"/>
        <a:ext cx="2487833" cy="1255340"/>
      </dsp:txXfrm>
    </dsp:sp>
    <dsp:sp modelId="{A20AE14D-CC7C-46EC-8D08-29783C18FC24}">
      <dsp:nvSpPr>
        <dsp:cNvPr id="0" name=""/>
        <dsp:cNvSpPr/>
      </dsp:nvSpPr>
      <dsp:spPr>
        <a:xfrm>
          <a:off x="3008724" y="1465241"/>
          <a:ext cx="2487833" cy="12553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Pump batteries (or charger, if used)</a:t>
          </a:r>
        </a:p>
      </dsp:txBody>
      <dsp:txXfrm>
        <a:off x="3008724" y="1465241"/>
        <a:ext cx="2487833" cy="1255340"/>
      </dsp:txXfrm>
    </dsp:sp>
    <dsp:sp modelId="{544A73BD-5EAA-4B41-9D5B-F3F1D39B99C3}">
      <dsp:nvSpPr>
        <dsp:cNvPr id="0" name=""/>
        <dsp:cNvSpPr/>
      </dsp:nvSpPr>
      <dsp:spPr>
        <a:xfrm>
          <a:off x="5705781" y="1465919"/>
          <a:ext cx="2487833" cy="12553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Insulin pump site Inserter (if used)</a:t>
          </a:r>
        </a:p>
      </dsp:txBody>
      <dsp:txXfrm>
        <a:off x="5705781" y="1465919"/>
        <a:ext cx="2487833" cy="1255340"/>
      </dsp:txXfrm>
    </dsp:sp>
    <dsp:sp modelId="{E67D6411-F636-4C43-8B22-D8D6954D271B}">
      <dsp:nvSpPr>
        <dsp:cNvPr id="0" name=""/>
        <dsp:cNvSpPr/>
      </dsp:nvSpPr>
      <dsp:spPr>
        <a:xfrm>
          <a:off x="8402837" y="1465241"/>
          <a:ext cx="2487833" cy="125534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Manufacturer's manual, alarm card</a:t>
          </a:r>
        </a:p>
      </dsp:txBody>
      <dsp:txXfrm>
        <a:off x="8402837" y="1465241"/>
        <a:ext cx="2487833" cy="12553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61DF34-EDC2-C641-B753-9F1243C1094A}"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846EA-692C-5749-8B3B-0EE8E95BA0D9}" type="slidenum">
              <a:rPr lang="en-US" smtClean="0"/>
              <a:t>‹#›</a:t>
            </a:fld>
            <a:endParaRPr lang="en-US"/>
          </a:p>
        </p:txBody>
      </p:sp>
    </p:spTree>
    <p:extLst>
      <p:ext uri="{BB962C8B-B14F-4D97-AF65-F5344CB8AC3E}">
        <p14:creationId xmlns:p14="http://schemas.microsoft.com/office/powerpoint/2010/main" val="356216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sz="1000" b="1" dirty="0">
                <a:latin typeface="Arial" panose="020B0604020202020204" pitchFamily="34" charset="0"/>
                <a:cs typeface="Arial" panose="020B0604020202020204" pitchFamily="34" charset="0"/>
              </a:rPr>
              <a:t>The American Diabetes Association’s (“ADA”) </a:t>
            </a:r>
            <a:r>
              <a:rPr lang="en-US" altLang="en-US" sz="1000" b="1" i="1" dirty="0">
                <a:latin typeface="Arial" panose="020B0604020202020204" pitchFamily="34" charset="0"/>
                <a:cs typeface="Arial" panose="020B0604020202020204" pitchFamily="34" charset="0"/>
              </a:rPr>
              <a:t>Diabetes Care Tasks at School: What Key Personnel</a:t>
            </a:r>
            <a:r>
              <a:rPr lang="en-US" altLang="en-US" sz="1000" b="1" dirty="0">
                <a:latin typeface="Arial" panose="020B0604020202020204" pitchFamily="34" charset="0"/>
                <a:cs typeface="Arial" panose="020B0604020202020204" pitchFamily="34" charset="0"/>
              </a:rPr>
              <a:t> </a:t>
            </a:r>
            <a:r>
              <a:rPr lang="en-US" altLang="en-US" sz="1000" b="1" i="1" dirty="0">
                <a:latin typeface="Arial" panose="020B0604020202020204" pitchFamily="34" charset="0"/>
                <a:cs typeface="Arial" panose="020B0604020202020204" pitchFamily="34" charset="0"/>
              </a:rPr>
              <a:t>Need to Know </a:t>
            </a:r>
            <a:r>
              <a:rPr lang="en-US" altLang="en-US" sz="1000" dirty="0">
                <a:latin typeface="Arial" panose="020B0604020202020204" pitchFamily="34" charset="0"/>
                <a:cs typeface="Arial" panose="020B0604020202020204" pitchFamily="34" charset="0"/>
              </a:rPr>
              <a:t>is a training curriculum consisting of PowerPoint modules, some with corresponding video segments, pre-/post-tests and other helpful resources.</a:t>
            </a:r>
          </a:p>
          <a:p>
            <a:pPr>
              <a:lnSpc>
                <a:spcPct val="90000"/>
              </a:lnSpc>
              <a:spcBef>
                <a:spcPts val="813"/>
              </a:spcBef>
            </a:pPr>
            <a:r>
              <a:rPr lang="en-US" altLang="en-US" sz="1000" dirty="0">
                <a:latin typeface="Arial" panose="020B0604020202020204" pitchFamily="34" charset="0"/>
                <a:cs typeface="Arial" panose="020B0604020202020204" pitchFamily="34" charset="0"/>
              </a:rPr>
              <a:t>This curriculum is based on and should be used in conjunction with the ADA’s Safe at School Guide  “Helping the Student with Diabetes Succeed: A Guide for School Personnel”. Training participants should read the ADA Safe at School Guide in conjunction with this training to gain a better understanding of the requirements for appropriate school diabetes care. The ADA’s Safe at School Guide can be found www.diabetes.org/sastraining</a:t>
            </a:r>
            <a:r>
              <a:rPr lang="en-US" altLang="en-US" sz="1000" i="1" dirty="0">
                <a:latin typeface="Arial" panose="020B0604020202020204" pitchFamily="34" charset="0"/>
                <a:cs typeface="Arial" panose="020B0604020202020204" pitchFamily="34" charset="0"/>
              </a:rPr>
              <a:t>.</a:t>
            </a:r>
            <a:endParaRPr lang="en-US" altLang="en-US" sz="1000" dirty="0">
              <a:latin typeface="Arial" panose="020B0604020202020204" pitchFamily="34" charset="0"/>
              <a:cs typeface="Arial" panose="020B0604020202020204" pitchFamily="34" charset="0"/>
            </a:endParaRP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Some key points about the overall training:</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Overall objective:</a:t>
            </a:r>
            <a:r>
              <a:rPr lang="en-US" altLang="en-US" sz="1000" dirty="0">
                <a:latin typeface="Arial" panose="020B0604020202020204" pitchFamily="34" charset="0"/>
                <a:cs typeface="Arial" panose="020B0604020202020204" pitchFamily="34" charset="0"/>
              </a:rPr>
              <a:t> The overall goal is to optimize safety, health, learning, and access for students with diabetes by providing diabetes education and training to school personnel to perform routine and emergency diabetes care tasks for students, under the supervision of a school nurse or another qualified health care professional. Completion of this training will help prepare school personnel to perform diabetes care tasks, ensuring that health needs are addressed in times and locations when a nurse is not available to provide needed care.</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Rationale:</a:t>
            </a:r>
            <a:r>
              <a:rPr lang="en-US" altLang="en-US" sz="1000" dirty="0">
                <a:latin typeface="Arial" panose="020B0604020202020204" pitchFamily="34" charset="0"/>
                <a:cs typeface="Arial" panose="020B0604020202020204" pitchFamily="34" charset="0"/>
              </a:rPr>
              <a:t> The school nurse, when available, is the most appropriate person in the school setting to provide care for a student with diabetes. However, many schools do not have full-time nurses. Even for schools that do, the nurse may not always be available at all times during the school day, during school-sponsored extra-curricular activities or field trips to assist with routine care and emergency care. Trained school personnel must be available to perform and assist the student with diabetes care tasks. </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PLEASE STATE: </a:t>
            </a:r>
            <a:r>
              <a:rPr lang="en-US" sz="1000" dirty="0">
                <a:effectLst/>
                <a:latin typeface="Arial" panose="020B0604020202020204" pitchFamily="34" charset="0"/>
                <a:ea typeface="Times New Roman" panose="02020603050405020304" pitchFamily="18" charset="0"/>
                <a:cs typeface="Arial" panose="020B0604020202020204" pitchFamily="34" charset="0"/>
              </a:rPr>
              <a:t>This presentation is not intended to provide legal or health care advice. Please consult with a legal or health care professional regarding your specific questions or needs.</a:t>
            </a:r>
            <a:r>
              <a:rPr lang="en-US" altLang="en-US" sz="10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D4C846EA-692C-5749-8B3B-0EE8E95BA0D9}" type="slidenum">
              <a:rPr lang="en-US" smtClean="0"/>
              <a:t>1</a:t>
            </a:fld>
            <a:endParaRPr lang="en-US"/>
          </a:p>
        </p:txBody>
      </p:sp>
    </p:spTree>
    <p:extLst>
      <p:ext uri="{BB962C8B-B14F-4D97-AF65-F5344CB8AC3E}">
        <p14:creationId xmlns:p14="http://schemas.microsoft.com/office/powerpoint/2010/main" val="36786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6140" eaLnBrk="1" hangingPunct="1">
              <a:lnSpc>
                <a:spcPct val="95000"/>
              </a:lnSpc>
              <a:spcBef>
                <a:spcPct val="0"/>
              </a:spcBef>
              <a:defRPr/>
            </a:pPr>
            <a:r>
              <a:rPr lang="en-US" altLang="en-US" sz="1000" dirty="0">
                <a:latin typeface="Arial" panose="020B0604020202020204" pitchFamily="34" charset="0"/>
                <a:cs typeface="Arial" panose="020B0604020202020204" pitchFamily="34" charset="0"/>
              </a:rPr>
              <a:t>Each training component was created specifically for school nurses and other qualified health care professionals to train school personnel.        </a:t>
            </a:r>
          </a:p>
          <a:p>
            <a:pPr indent="-236140" eaLnBrk="1" hangingPunct="1">
              <a:lnSpc>
                <a:spcPct val="95000"/>
              </a:lnSpc>
              <a:spcBef>
                <a:spcPct val="0"/>
              </a:spcBef>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 These components are:</a:t>
            </a:r>
          </a:p>
          <a:p>
            <a:pPr indent="-233363">
              <a:defRPr/>
            </a:pPr>
            <a:r>
              <a:rPr lang="en-US" altLang="en-US" sz="1000" dirty="0">
                <a:latin typeface="Arial" panose="020B0604020202020204" pitchFamily="34" charset="0"/>
                <a:cs typeface="Arial" panose="020B0604020202020204" pitchFamily="34" charset="0"/>
              </a:rPr>
              <a:t>• Diabetes Basics</a:t>
            </a:r>
          </a:p>
          <a:p>
            <a:pPr indent="-233363">
              <a:defRPr/>
            </a:pPr>
            <a:r>
              <a:rPr lang="en-US" altLang="en-US" sz="1000" dirty="0">
                <a:latin typeface="Arial" panose="020B0604020202020204" pitchFamily="34" charset="0"/>
                <a:cs typeface="Arial" panose="020B0604020202020204" pitchFamily="34" charset="0"/>
              </a:rPr>
              <a:t>• Diabetes Medical Management Plan</a:t>
            </a:r>
          </a:p>
          <a:p>
            <a:pPr indent="-233363">
              <a:defRPr/>
            </a:pPr>
            <a:r>
              <a:rPr lang="en-US" altLang="en-US" sz="1000" dirty="0">
                <a:latin typeface="Arial" panose="020B0604020202020204" pitchFamily="34" charset="0"/>
                <a:cs typeface="Arial" panose="020B0604020202020204" pitchFamily="34" charset="0"/>
              </a:rPr>
              <a:t>• Hypoglycemia</a:t>
            </a:r>
          </a:p>
          <a:p>
            <a:pPr indent="-233363">
              <a:defRPr/>
            </a:pPr>
            <a:r>
              <a:rPr lang="en-US" altLang="en-US" sz="1000" dirty="0">
                <a:latin typeface="Arial" panose="020B0604020202020204" pitchFamily="34" charset="0"/>
                <a:cs typeface="Arial" panose="020B0604020202020204" pitchFamily="34" charset="0"/>
              </a:rPr>
              <a:t>• Hyperglycemia</a:t>
            </a:r>
          </a:p>
          <a:p>
            <a:pPr indent="-233363">
              <a:defRPr/>
            </a:pPr>
            <a:r>
              <a:rPr lang="en-US" altLang="en-US" sz="1000" dirty="0">
                <a:latin typeface="Arial" panose="020B0604020202020204" pitchFamily="34" charset="0"/>
                <a:cs typeface="Arial" panose="020B0604020202020204" pitchFamily="34" charset="0"/>
              </a:rPr>
              <a:t>• Blood Glucose Monitoring</a:t>
            </a:r>
          </a:p>
          <a:p>
            <a:pPr indent="-233363">
              <a:defRPr/>
            </a:pPr>
            <a:r>
              <a:rPr lang="en-US" altLang="en-US" sz="1000" dirty="0">
                <a:latin typeface="Arial" panose="020B0604020202020204" pitchFamily="34" charset="0"/>
                <a:cs typeface="Arial" panose="020B0604020202020204" pitchFamily="34" charset="0"/>
              </a:rPr>
              <a:t>• Continuous Glucose Monitoring</a:t>
            </a:r>
          </a:p>
          <a:p>
            <a:pPr indent="-233363">
              <a:defRPr/>
            </a:pPr>
            <a:r>
              <a:rPr lang="en-US" altLang="en-US" sz="1000" dirty="0">
                <a:latin typeface="Arial" panose="020B0604020202020204" pitchFamily="34" charset="0"/>
                <a:cs typeface="Arial" panose="020B0604020202020204" pitchFamily="34" charset="0"/>
              </a:rPr>
              <a:t>• Glucagon Administration</a:t>
            </a:r>
          </a:p>
          <a:p>
            <a:pPr indent="-233363">
              <a:defRPr/>
            </a:pPr>
            <a:r>
              <a:rPr lang="en-US" altLang="en-US" sz="1000" dirty="0">
                <a:latin typeface="Arial" panose="020B0604020202020204" pitchFamily="34" charset="0"/>
                <a:cs typeface="Arial" panose="020B0604020202020204" pitchFamily="34" charset="0"/>
              </a:rPr>
              <a:t>• Insulin Basics</a:t>
            </a:r>
          </a:p>
          <a:p>
            <a:pPr indent="-233363">
              <a:defRPr/>
            </a:pPr>
            <a:r>
              <a:rPr lang="en-US" altLang="en-US" sz="1000" dirty="0">
                <a:latin typeface="Arial" panose="020B0604020202020204" pitchFamily="34" charset="0"/>
                <a:cs typeface="Arial" panose="020B0604020202020204" pitchFamily="34" charset="0"/>
              </a:rPr>
              <a:t>• Insulin by Syringe and Vial</a:t>
            </a:r>
          </a:p>
          <a:p>
            <a:pPr indent="-233363">
              <a:defRPr/>
            </a:pPr>
            <a:r>
              <a:rPr lang="en-US" altLang="en-US" sz="1000" dirty="0">
                <a:latin typeface="Arial" panose="020B0604020202020204" pitchFamily="34" charset="0"/>
                <a:cs typeface="Arial" panose="020B0604020202020204" pitchFamily="34" charset="0"/>
              </a:rPr>
              <a:t>• Insulin by Pen</a:t>
            </a:r>
          </a:p>
          <a:p>
            <a:pPr indent="-233363">
              <a:defRPr/>
            </a:pPr>
            <a:r>
              <a:rPr lang="en-US" altLang="en-US" sz="1000" dirty="0">
                <a:latin typeface="Arial" panose="020B0604020202020204" pitchFamily="34" charset="0"/>
                <a:cs typeface="Arial" panose="020B0604020202020204" pitchFamily="34" charset="0"/>
              </a:rPr>
              <a:t>• Insulin by Pump</a:t>
            </a:r>
          </a:p>
          <a:p>
            <a:pPr indent="-233363">
              <a:defRPr/>
            </a:pPr>
            <a:r>
              <a:rPr lang="en-US" altLang="en-US" sz="1000" dirty="0">
                <a:latin typeface="Arial" panose="020B0604020202020204" pitchFamily="34" charset="0"/>
                <a:cs typeface="Arial" panose="020B0604020202020204" pitchFamily="34" charset="0"/>
              </a:rPr>
              <a:t>• Ketones</a:t>
            </a:r>
          </a:p>
          <a:p>
            <a:pPr indent="-233363">
              <a:defRPr/>
            </a:pPr>
            <a:r>
              <a:rPr lang="en-US" altLang="en-US" sz="1000" dirty="0">
                <a:latin typeface="Arial" panose="020B0604020202020204" pitchFamily="34" charset="0"/>
                <a:cs typeface="Arial" panose="020B0604020202020204" pitchFamily="34" charset="0"/>
              </a:rPr>
              <a:t>• Nutrition and Physical Activity</a:t>
            </a:r>
          </a:p>
          <a:p>
            <a:pPr indent="-233363">
              <a:defRPr/>
            </a:pPr>
            <a:r>
              <a:rPr lang="en-US" altLang="en-US" sz="1000" dirty="0">
                <a:latin typeface="Arial" panose="020B0604020202020204" pitchFamily="34" charset="0"/>
                <a:cs typeface="Arial" panose="020B0604020202020204" pitchFamily="34" charset="0"/>
              </a:rPr>
              <a:t>• After-School Programs, Sports and Camps</a:t>
            </a:r>
          </a:p>
          <a:p>
            <a:pPr indent="-233363">
              <a:defRPr/>
            </a:pPr>
            <a:r>
              <a:rPr lang="en-US" altLang="en-US" sz="1000" dirty="0">
                <a:latin typeface="Arial" panose="020B0604020202020204" pitchFamily="34" charset="0"/>
                <a:cs typeface="Arial" panose="020B0604020202020204" pitchFamily="34" charset="0"/>
              </a:rPr>
              <a:t>• Before- and After- School Care</a:t>
            </a:r>
          </a:p>
          <a:p>
            <a:pPr>
              <a:defRPr/>
            </a:pPr>
            <a:r>
              <a:rPr lang="en-US" sz="1000" dirty="0">
                <a:latin typeface="Arial" panose="020B0604020202020204" pitchFamily="34" charset="0"/>
                <a:cs typeface="Arial" panose="020B0604020202020204" pitchFamily="34" charset="0"/>
              </a:rPr>
              <a:t>• Childcare</a:t>
            </a:r>
          </a:p>
          <a:p>
            <a:pPr indent="-233363">
              <a:defRPr/>
            </a:pPr>
            <a:r>
              <a:rPr lang="en-US" altLang="en-US" sz="1000" dirty="0">
                <a:latin typeface="Arial" panose="020B0604020202020204" pitchFamily="34" charset="0"/>
                <a:cs typeface="Arial" panose="020B0604020202020204" pitchFamily="34" charset="0"/>
              </a:rPr>
              <a:t>• Psychosocial Aspects</a:t>
            </a:r>
          </a:p>
          <a:p>
            <a:pPr indent="-233363">
              <a:defRPr/>
            </a:pPr>
            <a:r>
              <a:rPr lang="en-US" altLang="en-US" sz="1000" dirty="0">
                <a:latin typeface="Arial" panose="020B0604020202020204" pitchFamily="34" charset="0"/>
                <a:cs typeface="Arial" panose="020B0604020202020204" pitchFamily="34" charset="0"/>
              </a:rPr>
              <a:t>• Legal Considerations</a:t>
            </a:r>
          </a:p>
          <a:p>
            <a:pPr indent="-233363">
              <a:defRPr/>
            </a:pPr>
            <a:r>
              <a:rPr lang="en-US" altLang="en-US" sz="1000" dirty="0">
                <a:latin typeface="Arial" panose="020B0604020202020204" pitchFamily="34" charset="0"/>
                <a:cs typeface="Arial" panose="020B0604020202020204" pitchFamily="34" charset="0"/>
              </a:rPr>
              <a:t>• Type 2 Diabetes</a:t>
            </a:r>
          </a:p>
          <a:p>
            <a:pPr marL="0" lvl="1" indent="-233363">
              <a:lnSpc>
                <a:spcPct val="95000"/>
              </a:lnSpc>
              <a:spcBef>
                <a:spcPct val="0"/>
              </a:spcBef>
              <a:buFontTx/>
              <a:buChar char="•"/>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This unit is </a:t>
            </a:r>
            <a:r>
              <a:rPr lang="en-US" altLang="en-US" sz="1000" b="1" dirty="0">
                <a:latin typeface="Arial" panose="020B0604020202020204" pitchFamily="34" charset="0"/>
                <a:cs typeface="Arial" panose="020B0604020202020204" pitchFamily="34" charset="0"/>
              </a:rPr>
              <a:t>Insulin by Pump.</a:t>
            </a:r>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a:t>
            </a:fld>
            <a:endParaRPr lang="en-US"/>
          </a:p>
        </p:txBody>
      </p:sp>
    </p:spTree>
    <p:extLst>
      <p:ext uri="{BB962C8B-B14F-4D97-AF65-F5344CB8AC3E}">
        <p14:creationId xmlns:p14="http://schemas.microsoft.com/office/powerpoint/2010/main" val="3558469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1" dirty="0">
                <a:latin typeface="Arial" panose="020B0604020202020204" pitchFamily="34" charset="0"/>
                <a:cs typeface="Arial" panose="020B0604020202020204" pitchFamily="34" charset="0"/>
              </a:rPr>
              <a:t>Participants will be able to understand:</a:t>
            </a: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Basic types and features of insulin pumps</a:t>
            </a: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What pumps do</a:t>
            </a: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What is the essential information and skills for key school personnel who might perform or assist in entering data or delivering insulin with a pump</a:t>
            </a:r>
          </a:p>
          <a:p>
            <a:pPr marL="171450" indent="-171450" eaLnBrk="1" hangingPunct="1">
              <a:buFont typeface="Wingdings" pitchFamily="2" charset="2"/>
              <a:buChar char="§"/>
            </a:pPr>
            <a:endParaRPr lang="en-US" altLang="en-US" sz="1000" b="0" dirty="0">
              <a:latin typeface="Arial" panose="020B0604020202020204" pitchFamily="34" charset="0"/>
              <a:cs typeface="Arial" panose="020B0604020202020204" pitchFamily="34" charset="0"/>
            </a:endParaRPr>
          </a:p>
          <a:p>
            <a:pPr marL="0" indent="0" eaLnBrk="1" hangingPunct="1">
              <a:buFontTx/>
              <a:buNone/>
            </a:pPr>
            <a:r>
              <a:rPr lang="en-US" altLang="en-US" sz="1000" b="0" dirty="0">
                <a:latin typeface="Arial" panose="020B0604020202020204" pitchFamily="34" charset="0"/>
                <a:cs typeface="Arial" panose="020B0604020202020204" pitchFamily="34" charset="0"/>
              </a:rPr>
              <a:t>In addition to understanding insulin dosing and delivery using an insulin pump, it is important for school staff who administer insulin to a student or assist a student with insulin administration understand the fundamentals of insulin action, dosing and delivery. These general concepts are covered in the unit entitled, “Insulin Basics.”</a:t>
            </a:r>
          </a:p>
          <a:p>
            <a:pPr eaLnBrk="1" hangingPunct="1"/>
            <a:endParaRPr lang="en-US" altLang="en-US" sz="1000" b="0" dirty="0">
              <a:latin typeface="Arial" panose="020B0604020202020204" pitchFamily="34" charset="0"/>
              <a:cs typeface="Arial" panose="020B0604020202020204" pitchFamily="34" charset="0"/>
            </a:endParaRPr>
          </a:p>
          <a:p>
            <a:pPr eaLnBrk="1" hangingPunct="1"/>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6AAD92F-06A2-3446-8211-5D5BA9F604B3}" type="slidenum">
              <a:rPr lang="en-US" smtClean="0"/>
              <a:pPr/>
              <a:t>3</a:t>
            </a:fld>
            <a:endParaRPr lang="en-US" dirty="0"/>
          </a:p>
        </p:txBody>
      </p:sp>
    </p:spTree>
    <p:extLst>
      <p:ext uri="{BB962C8B-B14F-4D97-AF65-F5344CB8AC3E}">
        <p14:creationId xmlns:p14="http://schemas.microsoft.com/office/powerpoint/2010/main" val="1612491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An insulin pump is an external, battery-powered device that continuously delivers insulin in small doses to the body.</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Most pumps, like the one on the left in the blue bordered frame, look very much like a pager or phone and can be attached to a belt or waistband, carried in a pocket, or held with a strap around the arm or thigh. The pump contains a cartridge or reservoir of insulin.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These pumps deliver insulin through a tube, as shown in the large picture on the screen.  The pump connects to narrow, flexible plastic tubing that ends with a short plastic catheter inserted just under the skin in the abdomen, buttocks, or thigh. Users set the pump to give a steady trickle or "basal" amount of insulin continuously throughout the day. Pumps release "bolus" doses of insulin (several units at a time) at meals and at times when blood glucose is too high based on the user’s programming.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Some pumps , like the one in the lower right in the red bordered frame, are attached directly to the body. This newer kind of insulin infusion pump is often referred to as a patch pump or “pod”. This type differs in that it adheres directly to the skin, without using additional tubing.  It is a disposable unit that is controlled by a separate PDM device. In the pod-type pumps, insulin is still continuously delivery through a short plastic catheter on the underside of the pod and inserted just under the skin in the abdomen, buttocks, or thigh. </a:t>
            </a:r>
          </a:p>
          <a:p>
            <a:pPr eaLnBrk="1" hangingPunct="1">
              <a:lnSpc>
                <a:spcPct val="90000"/>
              </a:lnSpc>
              <a:spcBef>
                <a:spcPts val="1250"/>
              </a:spcBef>
              <a:buClr>
                <a:schemeClr val="tx1"/>
              </a:buClr>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4</a:t>
            </a:fld>
            <a:endParaRPr lang="en-US"/>
          </a:p>
        </p:txBody>
      </p:sp>
    </p:spTree>
    <p:extLst>
      <p:ext uri="{BB962C8B-B14F-4D97-AF65-F5344CB8AC3E}">
        <p14:creationId xmlns:p14="http://schemas.microsoft.com/office/powerpoint/2010/main" val="2238565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An insulin pump delivers one type of insulin – no mixing types.</a:t>
            </a: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Newer models have a number of calculation and reminder wizards, for example to assist with calculating insulin bolus dosage based on carbohydrate intake and blood glucose level or to remind users about active insulin while dosing.</a:t>
            </a:r>
          </a:p>
          <a:p>
            <a:pPr eaLnBrk="1" hangingPunct="1">
              <a:lnSpc>
                <a:spcPct val="90000"/>
              </a:lnSpc>
              <a:spcBef>
                <a:spcPts val="1250"/>
              </a:spcBef>
              <a:buClr>
                <a:schemeClr val="tx1"/>
              </a:buClr>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5</a:t>
            </a:fld>
            <a:endParaRPr lang="en-US"/>
          </a:p>
        </p:txBody>
      </p:sp>
    </p:spTree>
    <p:extLst>
      <p:ext uri="{BB962C8B-B14F-4D97-AF65-F5344CB8AC3E}">
        <p14:creationId xmlns:p14="http://schemas.microsoft.com/office/powerpoint/2010/main" val="1462485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Pump therapy is based on what the pancreas does naturally - delivers small amounts of insulin all the time (basal insulin) - and then at meals or snacks, extra insulin is delivered to cover that amount of food (bolus insulin).</a:t>
            </a:r>
          </a:p>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Pumps generally dose rapid acting insulin (occasionally a student may use short-acting or regular insulin).  </a:t>
            </a: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Students who are on injections use both long and rapid or short acting insulin. Generally their long-acting insulin will be taken either once or twice daily.   </a:t>
            </a:r>
          </a:p>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The pump delivers insulin in micro-drops that are continuous and accurate. </a:t>
            </a:r>
            <a:r>
              <a:rPr lang="en-US" altLang="en-US" sz="1000" b="0" dirty="0">
                <a:latin typeface="Arial" panose="020B0604020202020204" pitchFamily="34" charset="0"/>
                <a:cs typeface="Arial" panose="020B0604020202020204" pitchFamily="34" charset="0"/>
              </a:rPr>
              <a:t>The level of activity directly affects how quickly insulin goes into the bloodstream. When sitting at a desk, it will go into a student’s system more slowly. If the student goes for a walk or a run, it will go into her system much more quickly. </a:t>
            </a:r>
            <a:br>
              <a:rPr lang="en-US" altLang="en-US" sz="1000" b="0" dirty="0">
                <a:latin typeface="Arial" panose="020B0604020202020204" pitchFamily="34" charset="0"/>
                <a:cs typeface="Arial" panose="020B0604020202020204" pitchFamily="34" charset="0"/>
              </a:rPr>
            </a:br>
            <a:br>
              <a:rPr lang="en-US" altLang="en-US" sz="1000" b="0" dirty="0">
                <a:latin typeface="Arial" panose="020B0604020202020204" pitchFamily="34" charset="0"/>
                <a:cs typeface="Arial" panose="020B0604020202020204" pitchFamily="34" charset="0"/>
              </a:rPr>
            </a:br>
            <a:r>
              <a:rPr lang="en-US" altLang="en-US" sz="1000" b="0" dirty="0">
                <a:latin typeface="Arial" panose="020B0604020202020204" pitchFamily="34" charset="0"/>
                <a:cs typeface="Arial" panose="020B0604020202020204" pitchFamily="34" charset="0"/>
              </a:rPr>
              <a:t>The primary advantage of pump technology is in how it facilitates basal insulin delivery:</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It allows for finer adjustment and greater accuracy in fractional doses, for example 2.2 units.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Additionally pump technology is a more convenient way to deliver the multiple bolus doses throughout the day, without having to inject each time.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Those pumps that monitor “on board” or active insulin, also help to prevent overlapping doses that might lead to hypoglycemia.</a:t>
            </a:r>
          </a:p>
        </p:txBody>
      </p:sp>
      <p:sp>
        <p:nvSpPr>
          <p:cNvPr id="4" name="Slide Number Placeholder 3"/>
          <p:cNvSpPr>
            <a:spLocks noGrp="1"/>
          </p:cNvSpPr>
          <p:nvPr>
            <p:ph type="sldNum" sz="quarter" idx="5"/>
          </p:nvPr>
        </p:nvSpPr>
        <p:spPr/>
        <p:txBody>
          <a:bodyPr/>
          <a:lstStyle/>
          <a:p>
            <a:fld id="{D4C846EA-692C-5749-8B3B-0EE8E95BA0D9}" type="slidenum">
              <a:rPr lang="en-US" smtClean="0"/>
              <a:t>6</a:t>
            </a:fld>
            <a:endParaRPr lang="en-US"/>
          </a:p>
        </p:txBody>
      </p:sp>
    </p:spTree>
    <p:extLst>
      <p:ext uri="{BB962C8B-B14F-4D97-AF65-F5344CB8AC3E}">
        <p14:creationId xmlns:p14="http://schemas.microsoft.com/office/powerpoint/2010/main" val="1299566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With the ever changing capacity of portable technologies, many pumps can do much more than simply deliver insulin.  For example:</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Modern 'smart' pumps have a 'bolus calculator' which calculates how much 'bolus' insulin you need taking into account your expected carbohydrate intake and current blood glucose.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Some pumps communicate with blood glucose meters or continuous glucose monitors to help with analyzing management decisions.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Some track and signal active insulin</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Some allow for temporary basal rates  (for example, lowered during physical education.)</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Some are capable of data sharing with the caregiver remotely; however, communication is dependent on their connected smart device.  Real-time data sharing with the caregiver(s) and/or school staff should be specified in the student’s 504 Plan.</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However, all pumps must still rely on input from human beings to determine dosing.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 user still has to enter information about carbohydrate intake and glucose levels, in order for the pump to determine and deliver the correct dose, based on settings that are pre-programmed by the student, parent/guardian, or health care team.  Not all pumps calculate dosing; in those that do calculate, the user is able to override the pump-calculated dose manually.</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An insulin pump requires programming, close monitoring, and frequent glucose checks (blood glucose or CGM, per DMMP). Pump settings are determined by the student, parent/guardian, and health care provider.  </a:t>
            </a:r>
          </a:p>
        </p:txBody>
      </p:sp>
      <p:sp>
        <p:nvSpPr>
          <p:cNvPr id="4" name="Slide Number Placeholder 3"/>
          <p:cNvSpPr>
            <a:spLocks noGrp="1"/>
          </p:cNvSpPr>
          <p:nvPr>
            <p:ph type="sldNum" sz="quarter" idx="5"/>
          </p:nvPr>
        </p:nvSpPr>
        <p:spPr/>
        <p:txBody>
          <a:bodyPr/>
          <a:lstStyle/>
          <a:p>
            <a:fld id="{D4C846EA-692C-5749-8B3B-0EE8E95BA0D9}" type="slidenum">
              <a:rPr lang="en-US" smtClean="0"/>
              <a:t>7</a:t>
            </a:fld>
            <a:endParaRPr lang="en-US"/>
          </a:p>
        </p:txBody>
      </p:sp>
    </p:spTree>
    <p:extLst>
      <p:ext uri="{BB962C8B-B14F-4D97-AF65-F5344CB8AC3E}">
        <p14:creationId xmlns:p14="http://schemas.microsoft.com/office/powerpoint/2010/main" val="4067104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More advanced “artificial pancreas systems” self-adjust insulin delivery based on CGM data</a:t>
            </a:r>
            <a:r>
              <a:rPr lang="en-US" altLang="en-US" sz="1000" b="0" dirty="0">
                <a:latin typeface="Arial" panose="020B0604020202020204" pitchFamily="34" charset="0"/>
                <a:cs typeface="Arial" panose="020B0604020202020204" pitchFamily="34" charset="0"/>
              </a:rPr>
              <a:t>. These systems may be used to help the student stay in target glucose range.  It’s not expected that school personnel would understand all details of each system; however, it’s important to understand that the system is dependent on sensor information to continue in this hybrid closed loop mode (with automatic self-adjustments).  As always, management details should be outlined in the student’s DMMP and/or 504 Plan since many of the system features are dependent of what type of system and how the student is recommended to use the sensor.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Hybrid closed loop systems available today include Tandem’s </a:t>
            </a:r>
            <a:r>
              <a:rPr lang="en-US" altLang="en-US" sz="1000" b="0" dirty="0" err="1">
                <a:latin typeface="Arial" panose="020B0604020202020204" pitchFamily="34" charset="0"/>
                <a:cs typeface="Arial" panose="020B0604020202020204" pitchFamily="34" charset="0"/>
              </a:rPr>
              <a:t>t:slim</a:t>
            </a:r>
            <a:r>
              <a:rPr lang="en-US" altLang="en-US" sz="1000" b="0" dirty="0">
                <a:latin typeface="Arial" panose="020B0604020202020204" pitchFamily="34" charset="0"/>
                <a:cs typeface="Arial" panose="020B0604020202020204" pitchFamily="34" charset="0"/>
              </a:rPr>
              <a:t> X2 with Control IQ and Medtronic’s 670G and 770G systems.  </a:t>
            </a:r>
          </a:p>
          <a:p>
            <a:pPr eaLnBrk="1" hangingPunct="1">
              <a:lnSpc>
                <a:spcPct val="90000"/>
              </a:lnSpc>
              <a:spcBef>
                <a:spcPts val="1250"/>
              </a:spcBef>
              <a:buClr>
                <a:schemeClr val="tx1"/>
              </a:buClr>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8</a:t>
            </a:fld>
            <a:endParaRPr lang="en-US"/>
          </a:p>
        </p:txBody>
      </p:sp>
    </p:spTree>
    <p:extLst>
      <p:ext uri="{BB962C8B-B14F-4D97-AF65-F5344CB8AC3E}">
        <p14:creationId xmlns:p14="http://schemas.microsoft.com/office/powerpoint/2010/main" val="3285536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Several systems now exist, and technology continues to evolve. </a:t>
            </a:r>
            <a:r>
              <a:rPr lang="en-US" altLang="en-US" sz="1000" b="0" dirty="0">
                <a:latin typeface="Arial" panose="020B0604020202020204" pitchFamily="34" charset="0"/>
                <a:cs typeface="Arial" panose="020B0604020202020204" pitchFamily="34" charset="0"/>
              </a:rPr>
              <a:t>Recommendations for use will vary depending on the system.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 Tandem, </a:t>
            </a:r>
            <a:r>
              <a:rPr lang="en-US" altLang="en-US" sz="1000" b="0" dirty="0" err="1">
                <a:latin typeface="Arial" panose="020B0604020202020204" pitchFamily="34" charset="0"/>
                <a:cs typeface="Arial" panose="020B0604020202020204" pitchFamily="34" charset="0"/>
              </a:rPr>
              <a:t>t:slim</a:t>
            </a:r>
            <a:r>
              <a:rPr lang="en-US" altLang="en-US" sz="1000" b="0" dirty="0">
                <a:latin typeface="Arial" panose="020B0604020202020204" pitchFamily="34" charset="0"/>
                <a:cs typeface="Arial" panose="020B0604020202020204" pitchFamily="34" charset="0"/>
              </a:rPr>
              <a:t> X2 with Control IQ System:</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Allows automatic micro insulin adjustments to help keep students in goal blood glucose range</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CGM values may be used to make treatment decisions if the conditions discussed in the CGM ppt have been met and the student’s DMMP states the student can use the device to make treatment decisions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Important to address any alerts, including CGM unavailable, to continue control IQ delivery</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 Medtronic 770G and 670G Systems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Allows automatic micro insulin adjustments to help keep students in goal blood glucose range</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Blood glucose testing still required by student for treatment decisions, per DMMP</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Important to address alerts, including “enter BG” or calibration requests immediately to continue auto mode delivery</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Each hybrid closed loop should be disabled if insulin is provided by injection for ketones – this is to prevent insulin stacking and related risk for hypoglycemia.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Students who cannot self-manage independently will require help responding appropriately to alerts or CGM alarms.  </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9</a:t>
            </a:fld>
            <a:endParaRPr lang="en-US"/>
          </a:p>
        </p:txBody>
      </p:sp>
    </p:spTree>
    <p:extLst>
      <p:ext uri="{BB962C8B-B14F-4D97-AF65-F5344CB8AC3E}">
        <p14:creationId xmlns:p14="http://schemas.microsoft.com/office/powerpoint/2010/main" val="3914882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0" dirty="0">
                <a:latin typeface="Arial" panose="020B0604020202020204" pitchFamily="34" charset="0"/>
                <a:cs typeface="Arial" panose="020B0604020202020204" pitchFamily="34" charset="0"/>
              </a:rPr>
              <a:t>Depending upon the developmental level of the child, the school nurse or trained school personnel may need to perform or assist students with pump functions.  Each pump requires specific training.</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Some students, especially younger ones, will need assistance with calculating or entering in the correct carbohydrate or blood glucose values, both to cover for meals or snacks and to correct for high blood glucose.</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The school nurse or trained school personnel should be aware of the signs and symptoms that a infusion site may need to be changed. Ordinarily, infusion sets are changed every 3 days.</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Additionally, the DMMP specifies when an injection by syringe or pen is needed, and when to assist the student as needed in administering insulin by syringe or pen if blood glucose is far above target range, is not responding to a correction bolus, or if ketones are present.</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Rarely, a pump may need to be suspended or disconnected if a student becomes unconscious or experiences a seizure. Staff should be trained to perform or assist the student in performing suspensions or disconnections, as per instructions from the parent/guardian or health care provider as specified in the DMMP.  For example, some students may disconnect during physical education class or during extracurricular athletics.</a:t>
            </a:r>
          </a:p>
          <a:p>
            <a:pPr>
              <a:spcBef>
                <a:spcPct val="0"/>
              </a:spcBef>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10</a:t>
            </a:fld>
            <a:endParaRPr lang="en-US"/>
          </a:p>
        </p:txBody>
      </p:sp>
    </p:spTree>
    <p:extLst>
      <p:ext uri="{BB962C8B-B14F-4D97-AF65-F5344CB8AC3E}">
        <p14:creationId xmlns:p14="http://schemas.microsoft.com/office/powerpoint/2010/main" val="2495805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There are a number of different pumps are on the market.  </a:t>
            </a: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Pump manufacturers are often the best resource for training resources and education and commonly have quick references available.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Insulin Pump Manufacturers</a:t>
            </a:r>
          </a:p>
          <a:p>
            <a:pPr marL="171450" indent="-171450" eaLnBrk="1" hangingPunct="1">
              <a:lnSpc>
                <a:spcPct val="90000"/>
              </a:lnSpc>
              <a:spcBef>
                <a:spcPts val="1250"/>
              </a:spcBef>
              <a:buClr>
                <a:schemeClr val="tx1"/>
              </a:buClr>
              <a:buFont typeface="Wingdings" pitchFamily="2" charset="2"/>
              <a:buChar char="§"/>
            </a:pPr>
            <a:r>
              <a:rPr lang="en-US" altLang="en-US" sz="1000" b="0" dirty="0" err="1">
                <a:latin typeface="Arial" panose="020B0604020202020204" pitchFamily="34" charset="0"/>
                <a:cs typeface="Arial" panose="020B0604020202020204" pitchFamily="34" charset="0"/>
              </a:rPr>
              <a:t>Insulet</a:t>
            </a:r>
            <a:r>
              <a:rPr lang="en-US" altLang="en-US" sz="1000" b="0" dirty="0">
                <a:latin typeface="Arial" panose="020B0604020202020204" pitchFamily="34" charset="0"/>
                <a:cs typeface="Arial" panose="020B0604020202020204" pitchFamily="34" charset="0"/>
              </a:rPr>
              <a:t> </a:t>
            </a:r>
            <a:r>
              <a:rPr lang="en-US" altLang="en-US" sz="1000" b="0" dirty="0" err="1">
                <a:latin typeface="Arial" panose="020B0604020202020204" pitchFamily="34" charset="0"/>
                <a:cs typeface="Arial" panose="020B0604020202020204" pitchFamily="34" charset="0"/>
              </a:rPr>
              <a:t>Omnipod</a:t>
            </a:r>
            <a:r>
              <a:rPr lang="en-US" altLang="en-US" sz="1000" b="0" dirty="0">
                <a:latin typeface="Arial" panose="020B0604020202020204" pitchFamily="34" charset="0"/>
                <a:cs typeface="Arial" panose="020B0604020202020204" pitchFamily="34" charset="0"/>
              </a:rPr>
              <a:t> or </a:t>
            </a:r>
            <a:r>
              <a:rPr lang="en-US" altLang="en-US" sz="1000" b="0" dirty="0" err="1">
                <a:latin typeface="Arial" panose="020B0604020202020204" pitchFamily="34" charset="0"/>
                <a:cs typeface="Arial" panose="020B0604020202020204" pitchFamily="34" charset="0"/>
              </a:rPr>
              <a:t>Omnipod</a:t>
            </a:r>
            <a:r>
              <a:rPr lang="en-US" altLang="en-US" sz="1000" b="0" dirty="0">
                <a:latin typeface="Arial" panose="020B0604020202020204" pitchFamily="34" charset="0"/>
                <a:cs typeface="Arial" panose="020B0604020202020204" pitchFamily="34" charset="0"/>
              </a:rPr>
              <a:t> DASH  --  http://</a:t>
            </a:r>
            <a:r>
              <a:rPr lang="en-US" altLang="en-US" sz="1000" b="0" dirty="0" err="1">
                <a:latin typeface="Arial" panose="020B0604020202020204" pitchFamily="34" charset="0"/>
                <a:cs typeface="Arial" panose="020B0604020202020204" pitchFamily="34" charset="0"/>
              </a:rPr>
              <a:t>www.myomnipod.com</a:t>
            </a:r>
            <a:r>
              <a:rPr lang="en-US" altLang="en-US" sz="1000" b="0" dirty="0">
                <a:latin typeface="Arial" panose="020B0604020202020204" pitchFamily="34" charset="0"/>
                <a:cs typeface="Arial" panose="020B0604020202020204" pitchFamily="34" charset="0"/>
              </a:rPr>
              <a:t>/ </a:t>
            </a:r>
          </a:p>
          <a:p>
            <a:pPr marL="171450" indent="-171450" eaLnBrk="1" hangingPunct="1">
              <a:lnSpc>
                <a:spcPct val="90000"/>
              </a:lnSpc>
              <a:spcBef>
                <a:spcPts val="1250"/>
              </a:spcBef>
              <a:buClr>
                <a:schemeClr val="tx1"/>
              </a:buClr>
              <a:buFont typeface="Wingdings" pitchFamily="2" charset="2"/>
              <a:buChar char="§"/>
            </a:pPr>
            <a:r>
              <a:rPr lang="en-US" altLang="en-US" sz="1000" b="0" dirty="0" err="1">
                <a:latin typeface="Arial" panose="020B0604020202020204" pitchFamily="34" charset="0"/>
                <a:cs typeface="Arial" panose="020B0604020202020204" pitchFamily="34" charset="0"/>
              </a:rPr>
              <a:t>Minimed</a:t>
            </a:r>
            <a:r>
              <a:rPr lang="en-US" altLang="en-US" sz="1000" b="0" dirty="0">
                <a:latin typeface="Arial" panose="020B0604020202020204" pitchFamily="34" charset="0"/>
                <a:cs typeface="Arial" panose="020B0604020202020204" pitchFamily="34" charset="0"/>
              </a:rPr>
              <a:t> 730G, 770G  --  http://</a:t>
            </a:r>
            <a:r>
              <a:rPr lang="en-US" altLang="en-US" sz="1000" b="0" dirty="0" err="1">
                <a:latin typeface="Arial" panose="020B0604020202020204" pitchFamily="34" charset="0"/>
                <a:cs typeface="Arial" panose="020B0604020202020204" pitchFamily="34" charset="0"/>
              </a:rPr>
              <a:t>www.medtronicdiabetes.com</a:t>
            </a:r>
            <a:r>
              <a:rPr lang="en-US" altLang="en-US" sz="1000" b="0" dirty="0">
                <a:latin typeface="Arial" panose="020B0604020202020204" pitchFamily="34" charset="0"/>
                <a:cs typeface="Arial" panose="020B0604020202020204" pitchFamily="34" charset="0"/>
              </a:rPr>
              <a:t>/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Tandem, </a:t>
            </a:r>
            <a:r>
              <a:rPr lang="en-US" altLang="en-US" sz="1000" b="0" dirty="0" err="1">
                <a:latin typeface="Arial" panose="020B0604020202020204" pitchFamily="34" charset="0"/>
                <a:cs typeface="Arial" panose="020B0604020202020204" pitchFamily="34" charset="0"/>
              </a:rPr>
              <a:t>t:slim</a:t>
            </a:r>
            <a:r>
              <a:rPr lang="en-US" altLang="en-US" sz="1000" b="0" dirty="0">
                <a:latin typeface="Arial" panose="020B0604020202020204" pitchFamily="34" charset="0"/>
                <a:cs typeface="Arial" panose="020B0604020202020204" pitchFamily="34" charset="0"/>
              </a:rPr>
              <a:t> X2 with Basal IQ or Control IQ -- </a:t>
            </a:r>
            <a:r>
              <a:rPr lang="en-US" altLang="en-US" sz="1000" b="0" dirty="0" err="1">
                <a:latin typeface="Arial" panose="020B0604020202020204" pitchFamily="34" charset="0"/>
                <a:cs typeface="Arial" panose="020B0604020202020204" pitchFamily="34" charset="0"/>
              </a:rPr>
              <a:t>https:www.tandemdiabetes.com</a:t>
            </a: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11</a:t>
            </a:fld>
            <a:endParaRPr lang="en-US"/>
          </a:p>
        </p:txBody>
      </p:sp>
    </p:spTree>
    <p:extLst>
      <p:ext uri="{BB962C8B-B14F-4D97-AF65-F5344CB8AC3E}">
        <p14:creationId xmlns:p14="http://schemas.microsoft.com/office/powerpoint/2010/main" val="266502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Method of insulin delivery is determined by the student, parent/guardian and provider</a:t>
            </a:r>
            <a:r>
              <a:rPr lang="en-US" altLang="en-US" sz="1000" b="0" dirty="0">
                <a:latin typeface="Arial" panose="020B0604020202020204" pitchFamily="34" charset="0"/>
                <a:cs typeface="Arial" panose="020B0604020202020204" pitchFamily="34" charset="0"/>
              </a:rPr>
              <a:t> and therapy may change.  It’s important to be prepared that students on insulin pumps may still require injections during cases of pump or pump site malfunction.  In cases of pump or site malfunction, call parent/guardian, per DMMP.  </a:t>
            </a:r>
          </a:p>
          <a:p>
            <a:pPr eaLnBrk="1" hangingPunct="1">
              <a:lnSpc>
                <a:spcPct val="90000"/>
              </a:lnSpc>
              <a:spcBef>
                <a:spcPts val="1250"/>
              </a:spcBef>
              <a:buClr>
                <a:schemeClr val="tx1"/>
              </a:buClr>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12</a:t>
            </a:fld>
            <a:endParaRPr lang="en-US"/>
          </a:p>
        </p:txBody>
      </p:sp>
    </p:spTree>
    <p:extLst>
      <p:ext uri="{BB962C8B-B14F-4D97-AF65-F5344CB8AC3E}">
        <p14:creationId xmlns:p14="http://schemas.microsoft.com/office/powerpoint/2010/main" val="2665028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0" dirty="0">
                <a:latin typeface="Arial" panose="020B0604020202020204" pitchFamily="34" charset="0"/>
                <a:cs typeface="Arial" panose="020B0604020202020204" pitchFamily="34" charset="0"/>
              </a:rPr>
              <a:t>The following supplies should be provided by the parent/guardian and kept in a designated place at school:</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Infusion set</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Reservoir</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Insulin</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Skin prep items</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Alcohol wipes to clean top of insulin vial</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Syringe -  All students should have a syringe at school in in case of pump malfunction.  </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Pump batteries</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Inserter (if used)</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Manufacturer's manual, alarm card</a:t>
            </a:r>
            <a:endParaRPr lang="en-US" altLang="en-US" sz="1000" b="1" dirty="0">
              <a:latin typeface="Arial" panose="020B0604020202020204" pitchFamily="34" charset="0"/>
              <a:cs typeface="Arial" panose="020B0604020202020204" pitchFamily="34" charset="0"/>
            </a:endParaRPr>
          </a:p>
          <a:p>
            <a:pPr>
              <a:spcBef>
                <a:spcPct val="0"/>
              </a:spcBef>
            </a:pPr>
            <a:endParaRPr lang="en-US" altLang="en-US" sz="1000" b="1"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In cases where the pump is disconnected (for example in PE) it should be placed in a secure place as designated in the student’s written plans.</a:t>
            </a:r>
          </a:p>
          <a:p>
            <a:pPr>
              <a:spcBef>
                <a:spcPct val="0"/>
              </a:spcBef>
            </a:pPr>
            <a:endParaRPr lang="en-US" altLang="en-US" sz="1000" b="1"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In cases of site malfunction, the site should be immediately replaced and/or insulin should be given by syringe or pen as per the student’s DMMP.   Call parent/guardian as per DMMP to confirm back-up plan.  Infusion set placement requires training and is routinely done at home but students who have been identified as capable of managing independently may carry pump supplies for immediate site change as necessary.  </a:t>
            </a:r>
          </a:p>
          <a:p>
            <a:pPr>
              <a:spcBef>
                <a:spcPct val="0"/>
              </a:spcBef>
            </a:pPr>
            <a:endParaRPr lang="en-US" altLang="en-US" sz="1000" b="1" dirty="0">
              <a:latin typeface="Arial" panose="020B0604020202020204" pitchFamily="34" charset="0"/>
              <a:cs typeface="Arial" panose="020B0604020202020204" pitchFamily="34" charset="0"/>
            </a:endParaRPr>
          </a:p>
          <a:p>
            <a:pPr>
              <a:spcBef>
                <a:spcPct val="0"/>
              </a:spcBef>
            </a:pPr>
            <a:endParaRPr lang="en-US" altLang="en-US" sz="1000" b="1" dirty="0">
              <a:latin typeface="Arial" panose="020B0604020202020204" pitchFamily="34" charset="0"/>
              <a:cs typeface="Arial" panose="020B0604020202020204" pitchFamily="34" charset="0"/>
            </a:endParaRPr>
          </a:p>
          <a:p>
            <a:pPr>
              <a:spcBef>
                <a:spcPct val="0"/>
              </a:spcBef>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13</a:t>
            </a:fld>
            <a:endParaRPr lang="en-US"/>
          </a:p>
        </p:txBody>
      </p:sp>
    </p:spTree>
    <p:extLst>
      <p:ext uri="{BB962C8B-B14F-4D97-AF65-F5344CB8AC3E}">
        <p14:creationId xmlns:p14="http://schemas.microsoft.com/office/powerpoint/2010/main" val="2837300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14</a:t>
            </a:fld>
            <a:endParaRPr lang="en-US"/>
          </a:p>
        </p:txBody>
      </p:sp>
    </p:spTree>
    <p:extLst>
      <p:ext uri="{BB962C8B-B14F-4D97-AF65-F5344CB8AC3E}">
        <p14:creationId xmlns:p14="http://schemas.microsoft.com/office/powerpoint/2010/main" val="237232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15</a:t>
            </a:fld>
            <a:endParaRPr lang="en-US"/>
          </a:p>
        </p:txBody>
      </p:sp>
    </p:spTree>
    <p:extLst>
      <p:ext uri="{BB962C8B-B14F-4D97-AF65-F5344CB8AC3E}">
        <p14:creationId xmlns:p14="http://schemas.microsoft.com/office/powerpoint/2010/main" val="253106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3363">
              <a:defRPr/>
            </a:pPr>
            <a:endParaRPr lang="en-US" alt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16</a:t>
            </a:fld>
            <a:endParaRPr lang="en-US"/>
          </a:p>
        </p:txBody>
      </p:sp>
    </p:spTree>
    <p:extLst>
      <p:ext uri="{BB962C8B-B14F-4D97-AF65-F5344CB8AC3E}">
        <p14:creationId xmlns:p14="http://schemas.microsoft.com/office/powerpoint/2010/main" val="2340397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endParaRPr 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17</a:t>
            </a:fld>
            <a:endParaRPr lang="en-US"/>
          </a:p>
        </p:txBody>
      </p:sp>
    </p:spTree>
    <p:extLst>
      <p:ext uri="{BB962C8B-B14F-4D97-AF65-F5344CB8AC3E}">
        <p14:creationId xmlns:p14="http://schemas.microsoft.com/office/powerpoint/2010/main" val="2646667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931762" y="1870687"/>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931761" y="2074338"/>
            <a:ext cx="4216596" cy="258597"/>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What Key Personnel Need To Know</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814140" y="2444969"/>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4" name="Rectangle 3">
            <a:extLst>
              <a:ext uri="{FF2B5EF4-FFF2-40B4-BE49-F238E27FC236}">
                <a16:creationId xmlns:a16="http://schemas.microsoft.com/office/drawing/2014/main" id="{269EE1DF-A71D-C718-67A4-599A6EF0770A}"/>
              </a:ext>
            </a:extLst>
          </p:cNvPr>
          <p:cNvSpPr/>
          <p:nvPr userDrawn="1"/>
        </p:nvSpPr>
        <p:spPr>
          <a:xfrm>
            <a:off x="546652" y="1033670"/>
            <a:ext cx="5357191" cy="4714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8664F700-51C1-03C7-48C7-B36F63977086}"/>
              </a:ext>
            </a:extLst>
          </p:cNvPr>
          <p:cNvSpPr>
            <a:spLocks noGrp="1"/>
          </p:cNvSpPr>
          <p:nvPr>
            <p:ph type="body" sz="quarter" idx="24" hasCustomPrompt="1"/>
          </p:nvPr>
        </p:nvSpPr>
        <p:spPr>
          <a:xfrm>
            <a:off x="814140" y="1130332"/>
            <a:ext cx="4841225" cy="258233"/>
          </a:xfrm>
          <a:prstGeom prst="rect">
            <a:avLst/>
          </a:prstGeom>
        </p:spPr>
        <p:txBody>
          <a:bodyPr/>
          <a:lstStyle>
            <a:lvl1pPr marL="0" indent="0">
              <a:buNone/>
              <a:defRPr sz="1867" b="1" i="0" cap="all" baseline="0">
                <a:solidFill>
                  <a:schemeClr val="bg1"/>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127740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831DA9-EBA2-904C-94FD-31196A1ADFB0}"/>
              </a:ext>
            </a:extLst>
          </p:cNvPr>
          <p:cNvSpPr/>
          <p:nvPr userDrawn="1"/>
        </p:nvSpPr>
        <p:spPr>
          <a:xfrm>
            <a:off x="3464620" y="894643"/>
            <a:ext cx="926408" cy="68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BD25B4E0-2EF8-BC48-B1EF-114C5D16F350}"/>
              </a:ext>
            </a:extLst>
          </p:cNvPr>
          <p:cNvSpPr>
            <a:spLocks noGrp="1"/>
          </p:cNvSpPr>
          <p:nvPr>
            <p:ph type="body" sz="quarter" idx="10" hasCustomPrompt="1"/>
          </p:nvPr>
        </p:nvSpPr>
        <p:spPr>
          <a:xfrm>
            <a:off x="3342701" y="3489626"/>
            <a:ext cx="2499580" cy="804078"/>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333">
                <a:solidFill>
                  <a:schemeClr val="bg1"/>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dirty="0"/>
              <a:t>Protecting students’ legal rights is a vital piece of a comprehensive plan.</a:t>
            </a:r>
          </a:p>
        </p:txBody>
      </p:sp>
      <p:sp>
        <p:nvSpPr>
          <p:cNvPr id="6" name="Title 3">
            <a:extLst>
              <a:ext uri="{FF2B5EF4-FFF2-40B4-BE49-F238E27FC236}">
                <a16:creationId xmlns:a16="http://schemas.microsoft.com/office/drawing/2014/main" id="{CEED9DBE-5F4B-5840-891E-670173BA954C}"/>
              </a:ext>
            </a:extLst>
          </p:cNvPr>
          <p:cNvSpPr>
            <a:spLocks noGrp="1"/>
          </p:cNvSpPr>
          <p:nvPr>
            <p:ph type="title" hasCustomPrompt="1"/>
          </p:nvPr>
        </p:nvSpPr>
        <p:spPr>
          <a:xfrm>
            <a:off x="3342701" y="1755562"/>
            <a:ext cx="2365468" cy="1734064"/>
          </a:xfrm>
          <a:prstGeom prst="rect">
            <a:avLst/>
          </a:prstGeom>
        </p:spPr>
        <p:txBody>
          <a:bodyPr wrap="square">
            <a:spAutoFit/>
          </a:bodyPr>
          <a:lstStyle>
            <a:lvl1pPr marL="0" marR="0" indent="0" algn="l" defTabSz="1219170" rtl="0" eaLnBrk="1" fontAlgn="auto" latinLnBrk="0" hangingPunct="1">
              <a:lnSpc>
                <a:spcPct val="100000"/>
              </a:lnSpc>
              <a:spcBef>
                <a:spcPct val="0"/>
              </a:spcBef>
              <a:spcAft>
                <a:spcPts val="0"/>
              </a:spcAft>
              <a:buClrTx/>
              <a:buSzTx/>
              <a:buFontTx/>
              <a:buNone/>
              <a:tabLst/>
              <a:defRPr lang="de-DE" sz="2667" b="1" dirty="0">
                <a:solidFill>
                  <a:schemeClr val="bg1"/>
                </a:solidFill>
                <a:latin typeface="Arial" panose="020B0604020202020204" pitchFamily="34" charset="0"/>
                <a:cs typeface="Arial" panose="020B0604020202020204" pitchFamily="34" charset="0"/>
              </a:defRPr>
            </a:lvl1pPr>
          </a:lstStyle>
          <a:p>
            <a:r>
              <a:rPr lang="en-US" dirty="0"/>
              <a:t>Optimal Student Health </a:t>
            </a:r>
            <a:br>
              <a:rPr lang="en-US" dirty="0"/>
            </a:br>
            <a:r>
              <a:rPr lang="en-US" dirty="0"/>
              <a:t>and Learning</a:t>
            </a:r>
          </a:p>
        </p:txBody>
      </p:sp>
      <p:sp>
        <p:nvSpPr>
          <p:cNvPr id="7" name="Text Placeholder 4">
            <a:extLst>
              <a:ext uri="{FF2B5EF4-FFF2-40B4-BE49-F238E27FC236}">
                <a16:creationId xmlns:a16="http://schemas.microsoft.com/office/drawing/2014/main" id="{DA3651D4-7451-1B45-971B-3FBC4B98EA3B}"/>
              </a:ext>
            </a:extLst>
          </p:cNvPr>
          <p:cNvSpPr>
            <a:spLocks noGrp="1"/>
          </p:cNvSpPr>
          <p:nvPr>
            <p:ph type="body" sz="quarter" idx="11" hasCustomPrompt="1"/>
          </p:nvPr>
        </p:nvSpPr>
        <p:spPr>
          <a:xfrm>
            <a:off x="3342701" y="1104419"/>
            <a:ext cx="3985569" cy="49244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3200" b="1" i="0">
                <a:solidFill>
                  <a:schemeClr val="bg1"/>
                </a:solidFill>
                <a:latin typeface="Arial" panose="020B0604020202020204" pitchFamily="34" charset="0"/>
                <a:cs typeface="Arial" panose="020B0604020202020204" pitchFamily="34" charset="0"/>
              </a:defRPr>
            </a:lvl1pPr>
            <a:lvl2pPr>
              <a:defRPr sz="3200" b="1" i="0">
                <a:solidFill>
                  <a:schemeClr val="bg1"/>
                </a:solidFill>
                <a:latin typeface="Arial" panose="020B0604020202020204" pitchFamily="34" charset="0"/>
                <a:cs typeface="Arial" panose="020B0604020202020204" pitchFamily="34" charset="0"/>
              </a:defRPr>
            </a:lvl2pPr>
            <a:lvl3pPr>
              <a:defRPr sz="3200" b="1" i="0">
                <a:solidFill>
                  <a:schemeClr val="bg1"/>
                </a:solidFill>
                <a:latin typeface="Arial" panose="020B0604020202020204" pitchFamily="34" charset="0"/>
                <a:cs typeface="Arial" panose="020B0604020202020204" pitchFamily="34" charset="0"/>
              </a:defRPr>
            </a:lvl3pPr>
            <a:lvl4pPr>
              <a:defRPr sz="3200" b="1" i="0">
                <a:solidFill>
                  <a:schemeClr val="bg1"/>
                </a:solidFill>
                <a:latin typeface="Arial" panose="020B0604020202020204" pitchFamily="34" charset="0"/>
                <a:cs typeface="Arial" panose="020B0604020202020204" pitchFamily="34" charset="0"/>
              </a:defRPr>
            </a:lvl4pPr>
            <a:lvl5pPr>
              <a:defRPr sz="3200" b="1" i="0">
                <a:solidFill>
                  <a:schemeClr val="bg1"/>
                </a:solidFill>
                <a:latin typeface="Arial" panose="020B0604020202020204" pitchFamily="34" charset="0"/>
                <a:cs typeface="Arial" panose="020B0604020202020204" pitchFamily="34" charset="0"/>
              </a:defRPr>
            </a:lvl5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sz="3200" b="1" i="0" dirty="0">
                <a:solidFill>
                  <a:schemeClr val="bg1"/>
                </a:solidFill>
                <a:latin typeface="Arial" panose="020B0604020202020204" pitchFamily="34" charset="0"/>
                <a:cs typeface="Arial" panose="020B0604020202020204" pitchFamily="34" charset="0"/>
              </a:rPr>
              <a:t>Goal:</a:t>
            </a:r>
            <a:endParaRPr lang="de-DE" sz="3200" b="1" i="0" dirty="0">
              <a:solidFill>
                <a:schemeClr val="bg1"/>
              </a:solidFill>
              <a:latin typeface="Arial" panose="020B060402020202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113680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D5046A-9167-1A47-9CF6-67E07814D8B7}"/>
              </a:ext>
            </a:extLst>
          </p:cNvPr>
          <p:cNvSpPr/>
          <p:nvPr userDrawn="1"/>
        </p:nvSpPr>
        <p:spPr>
          <a:xfrm>
            <a:off x="6829358" y="1050581"/>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2279DBB6-17E5-FE4E-9A68-C662DD068E50}"/>
              </a:ext>
            </a:extLst>
          </p:cNvPr>
          <p:cNvSpPr>
            <a:spLocks noGrp="1"/>
          </p:cNvSpPr>
          <p:nvPr>
            <p:ph type="body" sz="quarter" idx="10" hasCustomPrompt="1"/>
          </p:nvPr>
        </p:nvSpPr>
        <p:spPr>
          <a:xfrm>
            <a:off x="6691853" y="1307202"/>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
            <a:extLst>
              <a:ext uri="{FF2B5EF4-FFF2-40B4-BE49-F238E27FC236}">
                <a16:creationId xmlns:a16="http://schemas.microsoft.com/office/drawing/2014/main" id="{E43ECC0F-F7E1-8C4E-9F7F-B06C17281E55}"/>
              </a:ext>
            </a:extLst>
          </p:cNvPr>
          <p:cNvSpPr>
            <a:spLocks noGrp="1"/>
          </p:cNvSpPr>
          <p:nvPr>
            <p:ph type="body" sz="quarter" idx="22" hasCustomPrompt="1"/>
          </p:nvPr>
        </p:nvSpPr>
        <p:spPr>
          <a:xfrm>
            <a:off x="6829357" y="3119220"/>
            <a:ext cx="4216596" cy="287259"/>
          </a:xfrm>
          <a:prstGeom prst="rect">
            <a:avLst/>
          </a:prstGeom>
        </p:spPr>
        <p:txBody>
          <a:bodyPr wrap="square" lIns="0" tIns="0" rIns="0" bIns="0">
            <a:spAutoFit/>
          </a:bodyPr>
          <a:lstStyle>
            <a:lvl1pPr marL="0" indent="0">
              <a:lnSpc>
                <a:spcPct val="100000"/>
              </a:lnSpc>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36520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2" name="Text Placeholder 7">
            <a:extLst>
              <a:ext uri="{FF2B5EF4-FFF2-40B4-BE49-F238E27FC236}">
                <a16:creationId xmlns:a16="http://schemas.microsoft.com/office/drawing/2014/main" id="{EB29FA12-D62D-97BE-A8EF-66F69490DDCB}"/>
              </a:ext>
            </a:extLst>
          </p:cNvPr>
          <p:cNvSpPr>
            <a:spLocks noGrp="1"/>
          </p:cNvSpPr>
          <p:nvPr>
            <p:ph type="body" sz="quarter" idx="24" hasCustomPrompt="1"/>
          </p:nvPr>
        </p:nvSpPr>
        <p:spPr>
          <a:xfrm>
            <a:off x="814140"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3736841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8"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7"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Tree>
    <p:extLst>
      <p:ext uri="{BB962C8B-B14F-4D97-AF65-F5344CB8AC3E}">
        <p14:creationId xmlns:p14="http://schemas.microsoft.com/office/powerpoint/2010/main" val="311694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CEFE84-0B16-7362-89F8-EDFF6BBA79FD}"/>
              </a:ext>
            </a:extLst>
          </p:cNvPr>
          <p:cNvSpPr/>
          <p:nvPr userDrawn="1"/>
        </p:nvSpPr>
        <p:spPr>
          <a:xfrm>
            <a:off x="8553673"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Rectangle 15">
            <a:extLst>
              <a:ext uri="{FF2B5EF4-FFF2-40B4-BE49-F238E27FC236}">
                <a16:creationId xmlns:a16="http://schemas.microsoft.com/office/drawing/2014/main" id="{F694B254-5902-40D8-A65D-C5E77C944B9E}"/>
              </a:ext>
            </a:extLst>
          </p:cNvPr>
          <p:cNvSpPr/>
          <p:nvPr userDrawn="1"/>
        </p:nvSpPr>
        <p:spPr>
          <a:xfrm>
            <a:off x="912250"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3459391"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6006532"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028725"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028725"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3588974"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3588974"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6141131"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6141131"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 name="Text Placeholder 4">
            <a:extLst>
              <a:ext uri="{FF2B5EF4-FFF2-40B4-BE49-F238E27FC236}">
                <a16:creationId xmlns:a16="http://schemas.microsoft.com/office/drawing/2014/main" id="{642B7FD3-25CB-5BBA-7AD2-060D77D4034A}"/>
              </a:ext>
            </a:extLst>
          </p:cNvPr>
          <p:cNvSpPr>
            <a:spLocks noGrp="1"/>
          </p:cNvSpPr>
          <p:nvPr>
            <p:ph type="body" sz="quarter" idx="32" hasCustomPrompt="1"/>
          </p:nvPr>
        </p:nvSpPr>
        <p:spPr>
          <a:xfrm>
            <a:off x="8673938"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 name="Text Placeholder 4">
            <a:extLst>
              <a:ext uri="{FF2B5EF4-FFF2-40B4-BE49-F238E27FC236}">
                <a16:creationId xmlns:a16="http://schemas.microsoft.com/office/drawing/2014/main" id="{6B78C738-8C0F-F291-F883-03A3156B44F8}"/>
              </a:ext>
            </a:extLst>
          </p:cNvPr>
          <p:cNvSpPr>
            <a:spLocks noGrp="1"/>
          </p:cNvSpPr>
          <p:nvPr>
            <p:ph type="body" sz="quarter" idx="33" hasCustomPrompt="1"/>
          </p:nvPr>
        </p:nvSpPr>
        <p:spPr>
          <a:xfrm>
            <a:off x="8673938"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76500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19"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19"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14" name="Rectangle 13">
            <a:extLst>
              <a:ext uri="{FF2B5EF4-FFF2-40B4-BE49-F238E27FC236}">
                <a16:creationId xmlns:a16="http://schemas.microsoft.com/office/drawing/2014/main" id="{EBFED695-E14E-3543-B8E3-ED58599F463B}"/>
              </a:ext>
            </a:extLst>
          </p:cNvPr>
          <p:cNvSpPr/>
          <p:nvPr userDrawn="1"/>
        </p:nvSpPr>
        <p:spPr>
          <a:xfrm>
            <a:off x="1133920"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8D1DAD5-69F7-2648-B222-C2D7F36CE77F}"/>
              </a:ext>
            </a:extLst>
          </p:cNvPr>
          <p:cNvSpPr/>
          <p:nvPr userDrawn="1"/>
        </p:nvSpPr>
        <p:spPr>
          <a:xfrm>
            <a:off x="45698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Rectangle 37">
            <a:extLst>
              <a:ext uri="{FF2B5EF4-FFF2-40B4-BE49-F238E27FC236}">
                <a16:creationId xmlns:a16="http://schemas.microsoft.com/office/drawing/2014/main" id="{2F497746-9332-FC42-B692-1B6AF8AE4ED7}"/>
              </a:ext>
            </a:extLst>
          </p:cNvPr>
          <p:cNvSpPr/>
          <p:nvPr userDrawn="1"/>
        </p:nvSpPr>
        <p:spPr>
          <a:xfrm>
            <a:off x="82274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Text Placeholder 4">
            <a:extLst>
              <a:ext uri="{FF2B5EF4-FFF2-40B4-BE49-F238E27FC236}">
                <a16:creationId xmlns:a16="http://schemas.microsoft.com/office/drawing/2014/main" id="{BD643B76-28CA-FE40-891C-95FF7EAD35A1}"/>
              </a:ext>
            </a:extLst>
          </p:cNvPr>
          <p:cNvSpPr>
            <a:spLocks noGrp="1"/>
          </p:cNvSpPr>
          <p:nvPr>
            <p:ph type="body" sz="quarter" idx="28" hasCustomPrompt="1"/>
          </p:nvPr>
        </p:nvSpPr>
        <p:spPr>
          <a:xfrm>
            <a:off x="4829227"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0" name="Text Placeholder 4">
            <a:extLst>
              <a:ext uri="{FF2B5EF4-FFF2-40B4-BE49-F238E27FC236}">
                <a16:creationId xmlns:a16="http://schemas.microsoft.com/office/drawing/2014/main" id="{92B20E4A-CDD9-FB42-BB7A-4A01AD1FF055}"/>
              </a:ext>
            </a:extLst>
          </p:cNvPr>
          <p:cNvSpPr>
            <a:spLocks noGrp="1"/>
          </p:cNvSpPr>
          <p:nvPr>
            <p:ph type="body" sz="quarter" idx="29" hasCustomPrompt="1"/>
          </p:nvPr>
        </p:nvSpPr>
        <p:spPr>
          <a:xfrm>
            <a:off x="4829227"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1" name="Rectangle 40">
            <a:extLst>
              <a:ext uri="{FF2B5EF4-FFF2-40B4-BE49-F238E27FC236}">
                <a16:creationId xmlns:a16="http://schemas.microsoft.com/office/drawing/2014/main" id="{CC0A044D-DC9B-B34C-9EB8-2062C290FFAF}"/>
              </a:ext>
            </a:extLst>
          </p:cNvPr>
          <p:cNvSpPr/>
          <p:nvPr userDrawn="1"/>
        </p:nvSpPr>
        <p:spPr>
          <a:xfrm>
            <a:off x="4829229"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Text Placeholder 4">
            <a:extLst>
              <a:ext uri="{FF2B5EF4-FFF2-40B4-BE49-F238E27FC236}">
                <a16:creationId xmlns:a16="http://schemas.microsoft.com/office/drawing/2014/main" id="{58C2763F-5CD5-A848-BE93-42A6729EDA90}"/>
              </a:ext>
            </a:extLst>
          </p:cNvPr>
          <p:cNvSpPr>
            <a:spLocks noGrp="1"/>
          </p:cNvSpPr>
          <p:nvPr>
            <p:ph type="body" sz="quarter" idx="30" hasCustomPrompt="1"/>
          </p:nvPr>
        </p:nvSpPr>
        <p:spPr>
          <a:xfrm>
            <a:off x="8449120"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3" name="Text Placeholder 4">
            <a:extLst>
              <a:ext uri="{FF2B5EF4-FFF2-40B4-BE49-F238E27FC236}">
                <a16:creationId xmlns:a16="http://schemas.microsoft.com/office/drawing/2014/main" id="{48039A62-AA9A-E448-AC35-604DB69FF6ED}"/>
              </a:ext>
            </a:extLst>
          </p:cNvPr>
          <p:cNvSpPr>
            <a:spLocks noGrp="1"/>
          </p:cNvSpPr>
          <p:nvPr>
            <p:ph type="body" sz="quarter" idx="31" hasCustomPrompt="1"/>
          </p:nvPr>
        </p:nvSpPr>
        <p:spPr>
          <a:xfrm>
            <a:off x="8449121"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4" name="Rectangle 43">
            <a:extLst>
              <a:ext uri="{FF2B5EF4-FFF2-40B4-BE49-F238E27FC236}">
                <a16:creationId xmlns:a16="http://schemas.microsoft.com/office/drawing/2014/main" id="{2A51A495-A5D3-4F4D-A5E2-3EF4020BC610}"/>
              </a:ext>
            </a:extLst>
          </p:cNvPr>
          <p:cNvSpPr/>
          <p:nvPr userDrawn="1"/>
        </p:nvSpPr>
        <p:spPr>
          <a:xfrm>
            <a:off x="8449122"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2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1524751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1888385"/>
            <a:ext cx="2875395" cy="47540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334504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6132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70"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1986070"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9" name="Text Placeholder 2">
            <a:extLst>
              <a:ext uri="{FF2B5EF4-FFF2-40B4-BE49-F238E27FC236}">
                <a16:creationId xmlns:a16="http://schemas.microsoft.com/office/drawing/2014/main" id="{9BF151B2-D739-E14B-B8E9-4C4106807930}"/>
              </a:ext>
            </a:extLst>
          </p:cNvPr>
          <p:cNvSpPr>
            <a:spLocks noGrp="1"/>
          </p:cNvSpPr>
          <p:nvPr>
            <p:ph type="body" sz="quarter" idx="13" hasCustomPrompt="1"/>
          </p:nvPr>
        </p:nvSpPr>
        <p:spPr>
          <a:xfrm>
            <a:off x="1986070"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0" name="Text Placeholder 22">
            <a:extLst>
              <a:ext uri="{FF2B5EF4-FFF2-40B4-BE49-F238E27FC236}">
                <a16:creationId xmlns:a16="http://schemas.microsoft.com/office/drawing/2014/main" id="{38FB52AC-F984-1546-929F-62CC69C8F7EE}"/>
              </a:ext>
            </a:extLst>
          </p:cNvPr>
          <p:cNvSpPr>
            <a:spLocks noGrp="1"/>
          </p:cNvSpPr>
          <p:nvPr>
            <p:ph type="body" sz="quarter" idx="14" hasCustomPrompt="1"/>
          </p:nvPr>
        </p:nvSpPr>
        <p:spPr>
          <a:xfrm>
            <a:off x="1986070"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1" name="Text Placeholder 2">
            <a:extLst>
              <a:ext uri="{FF2B5EF4-FFF2-40B4-BE49-F238E27FC236}">
                <a16:creationId xmlns:a16="http://schemas.microsoft.com/office/drawing/2014/main" id="{83F6BCA7-0315-5844-B4F1-405FA698F335}"/>
              </a:ext>
            </a:extLst>
          </p:cNvPr>
          <p:cNvSpPr>
            <a:spLocks noGrp="1"/>
          </p:cNvSpPr>
          <p:nvPr>
            <p:ph type="body" sz="quarter" idx="15" hasCustomPrompt="1"/>
          </p:nvPr>
        </p:nvSpPr>
        <p:spPr>
          <a:xfrm>
            <a:off x="7079617"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2" name="Text Placeholder 22">
            <a:extLst>
              <a:ext uri="{FF2B5EF4-FFF2-40B4-BE49-F238E27FC236}">
                <a16:creationId xmlns:a16="http://schemas.microsoft.com/office/drawing/2014/main" id="{3914B4A2-1F9F-654C-B68D-CE647132A633}"/>
              </a:ext>
            </a:extLst>
          </p:cNvPr>
          <p:cNvSpPr>
            <a:spLocks noGrp="1"/>
          </p:cNvSpPr>
          <p:nvPr>
            <p:ph type="body" sz="quarter" idx="16" hasCustomPrompt="1"/>
          </p:nvPr>
        </p:nvSpPr>
        <p:spPr>
          <a:xfrm>
            <a:off x="7079617"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3" name="Text Placeholder 2">
            <a:extLst>
              <a:ext uri="{FF2B5EF4-FFF2-40B4-BE49-F238E27FC236}">
                <a16:creationId xmlns:a16="http://schemas.microsoft.com/office/drawing/2014/main" id="{887EF468-DA4C-2B4F-B78B-1726B7A61223}"/>
              </a:ext>
            </a:extLst>
          </p:cNvPr>
          <p:cNvSpPr>
            <a:spLocks noGrp="1"/>
          </p:cNvSpPr>
          <p:nvPr>
            <p:ph type="body" sz="quarter" idx="17" hasCustomPrompt="1"/>
          </p:nvPr>
        </p:nvSpPr>
        <p:spPr>
          <a:xfrm>
            <a:off x="7079617"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4" name="Text Placeholder 22">
            <a:extLst>
              <a:ext uri="{FF2B5EF4-FFF2-40B4-BE49-F238E27FC236}">
                <a16:creationId xmlns:a16="http://schemas.microsoft.com/office/drawing/2014/main" id="{0925B92E-4A85-E847-9D2E-1A170D069315}"/>
              </a:ext>
            </a:extLst>
          </p:cNvPr>
          <p:cNvSpPr>
            <a:spLocks noGrp="1"/>
          </p:cNvSpPr>
          <p:nvPr>
            <p:ph type="body" sz="quarter" idx="18" hasCustomPrompt="1"/>
          </p:nvPr>
        </p:nvSpPr>
        <p:spPr>
          <a:xfrm>
            <a:off x="7079617"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479162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5163669"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686202" y="1458553"/>
            <a:ext cx="1036645"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548696" y="1715175"/>
            <a:ext cx="2965471"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3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Points here</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5163669"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9" name="Text Placeholder 2">
            <a:extLst>
              <a:ext uri="{FF2B5EF4-FFF2-40B4-BE49-F238E27FC236}">
                <a16:creationId xmlns:a16="http://schemas.microsoft.com/office/drawing/2014/main" id="{86CFC235-2445-B945-80C2-EDF5231202FF}"/>
              </a:ext>
            </a:extLst>
          </p:cNvPr>
          <p:cNvSpPr>
            <a:spLocks noGrp="1"/>
          </p:cNvSpPr>
          <p:nvPr>
            <p:ph type="body" sz="quarter" idx="15" hasCustomPrompt="1"/>
          </p:nvPr>
        </p:nvSpPr>
        <p:spPr>
          <a:xfrm>
            <a:off x="8677835"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0" name="Text Placeholder 22">
            <a:extLst>
              <a:ext uri="{FF2B5EF4-FFF2-40B4-BE49-F238E27FC236}">
                <a16:creationId xmlns:a16="http://schemas.microsoft.com/office/drawing/2014/main" id="{21CB281B-16EF-1444-AB73-E6046573EDC5}"/>
              </a:ext>
            </a:extLst>
          </p:cNvPr>
          <p:cNvSpPr>
            <a:spLocks noGrp="1"/>
          </p:cNvSpPr>
          <p:nvPr>
            <p:ph type="body" sz="quarter" idx="16" hasCustomPrompt="1"/>
          </p:nvPr>
        </p:nvSpPr>
        <p:spPr>
          <a:xfrm>
            <a:off x="8677835"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2">
            <a:extLst>
              <a:ext uri="{FF2B5EF4-FFF2-40B4-BE49-F238E27FC236}">
                <a16:creationId xmlns:a16="http://schemas.microsoft.com/office/drawing/2014/main" id="{64F3F84C-C8D7-B54D-B960-233D66EF5C4C}"/>
              </a:ext>
            </a:extLst>
          </p:cNvPr>
          <p:cNvSpPr>
            <a:spLocks noGrp="1"/>
          </p:cNvSpPr>
          <p:nvPr>
            <p:ph type="body" sz="quarter" idx="17" hasCustomPrompt="1"/>
          </p:nvPr>
        </p:nvSpPr>
        <p:spPr>
          <a:xfrm>
            <a:off x="5163669"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2" name="Text Placeholder 22">
            <a:extLst>
              <a:ext uri="{FF2B5EF4-FFF2-40B4-BE49-F238E27FC236}">
                <a16:creationId xmlns:a16="http://schemas.microsoft.com/office/drawing/2014/main" id="{F64B5FE6-983E-1047-8420-8AB82B885BE6}"/>
              </a:ext>
            </a:extLst>
          </p:cNvPr>
          <p:cNvSpPr>
            <a:spLocks noGrp="1"/>
          </p:cNvSpPr>
          <p:nvPr>
            <p:ph type="body" sz="quarter" idx="18" hasCustomPrompt="1"/>
          </p:nvPr>
        </p:nvSpPr>
        <p:spPr>
          <a:xfrm>
            <a:off x="5163669"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2">
            <a:extLst>
              <a:ext uri="{FF2B5EF4-FFF2-40B4-BE49-F238E27FC236}">
                <a16:creationId xmlns:a16="http://schemas.microsoft.com/office/drawing/2014/main" id="{CBF28626-6A23-9B47-AE95-73D67ACF4DCF}"/>
              </a:ext>
            </a:extLst>
          </p:cNvPr>
          <p:cNvSpPr>
            <a:spLocks noGrp="1"/>
          </p:cNvSpPr>
          <p:nvPr>
            <p:ph type="body" sz="quarter" idx="19" hasCustomPrompt="1"/>
          </p:nvPr>
        </p:nvSpPr>
        <p:spPr>
          <a:xfrm>
            <a:off x="5163669"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4" name="Text Placeholder 22">
            <a:extLst>
              <a:ext uri="{FF2B5EF4-FFF2-40B4-BE49-F238E27FC236}">
                <a16:creationId xmlns:a16="http://schemas.microsoft.com/office/drawing/2014/main" id="{A19624D4-DCEF-A342-88C6-42DE83459FD1}"/>
              </a:ext>
            </a:extLst>
          </p:cNvPr>
          <p:cNvSpPr>
            <a:spLocks noGrp="1"/>
          </p:cNvSpPr>
          <p:nvPr>
            <p:ph type="body" sz="quarter" idx="20" hasCustomPrompt="1"/>
          </p:nvPr>
        </p:nvSpPr>
        <p:spPr>
          <a:xfrm>
            <a:off x="5163669"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5" name="Text Placeholder 2">
            <a:extLst>
              <a:ext uri="{FF2B5EF4-FFF2-40B4-BE49-F238E27FC236}">
                <a16:creationId xmlns:a16="http://schemas.microsoft.com/office/drawing/2014/main" id="{D6B579F7-4404-B443-A683-CC5DC541D53F}"/>
              </a:ext>
            </a:extLst>
          </p:cNvPr>
          <p:cNvSpPr>
            <a:spLocks noGrp="1"/>
          </p:cNvSpPr>
          <p:nvPr>
            <p:ph type="body" sz="quarter" idx="21" hasCustomPrompt="1"/>
          </p:nvPr>
        </p:nvSpPr>
        <p:spPr>
          <a:xfrm>
            <a:off x="8659905"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6" name="Text Placeholder 22">
            <a:extLst>
              <a:ext uri="{FF2B5EF4-FFF2-40B4-BE49-F238E27FC236}">
                <a16:creationId xmlns:a16="http://schemas.microsoft.com/office/drawing/2014/main" id="{96EEA7B3-F518-B34B-A586-0A11AD85AF21}"/>
              </a:ext>
            </a:extLst>
          </p:cNvPr>
          <p:cNvSpPr>
            <a:spLocks noGrp="1"/>
          </p:cNvSpPr>
          <p:nvPr>
            <p:ph type="body" sz="quarter" idx="22" hasCustomPrompt="1"/>
          </p:nvPr>
        </p:nvSpPr>
        <p:spPr>
          <a:xfrm>
            <a:off x="8659905"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7" name="Text Placeholder 2">
            <a:extLst>
              <a:ext uri="{FF2B5EF4-FFF2-40B4-BE49-F238E27FC236}">
                <a16:creationId xmlns:a16="http://schemas.microsoft.com/office/drawing/2014/main" id="{EBF6D427-3144-704C-A8DC-60358F022A2E}"/>
              </a:ext>
            </a:extLst>
          </p:cNvPr>
          <p:cNvSpPr>
            <a:spLocks noGrp="1"/>
          </p:cNvSpPr>
          <p:nvPr>
            <p:ph type="body" sz="quarter" idx="23" hasCustomPrompt="1"/>
          </p:nvPr>
        </p:nvSpPr>
        <p:spPr>
          <a:xfrm>
            <a:off x="8659905"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8" name="Text Placeholder 22">
            <a:extLst>
              <a:ext uri="{FF2B5EF4-FFF2-40B4-BE49-F238E27FC236}">
                <a16:creationId xmlns:a16="http://schemas.microsoft.com/office/drawing/2014/main" id="{D2DD1DB7-CE18-EE4E-A271-DBC62452E806}"/>
              </a:ext>
            </a:extLst>
          </p:cNvPr>
          <p:cNvSpPr>
            <a:spLocks noGrp="1"/>
          </p:cNvSpPr>
          <p:nvPr>
            <p:ph type="body" sz="quarter" idx="24" hasCustomPrompt="1"/>
          </p:nvPr>
        </p:nvSpPr>
        <p:spPr>
          <a:xfrm>
            <a:off x="8659905"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3626563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36" name="Text Placeholder 2">
            <a:extLst>
              <a:ext uri="{FF2B5EF4-FFF2-40B4-BE49-F238E27FC236}">
                <a16:creationId xmlns:a16="http://schemas.microsoft.com/office/drawing/2014/main" id="{0B521D4B-2740-0743-8A03-0930A43A725A}"/>
              </a:ext>
            </a:extLst>
          </p:cNvPr>
          <p:cNvSpPr>
            <a:spLocks noGrp="1"/>
          </p:cNvSpPr>
          <p:nvPr>
            <p:ph type="body" sz="quarter" idx="11" hasCustomPrompt="1"/>
          </p:nvPr>
        </p:nvSpPr>
        <p:spPr>
          <a:xfrm>
            <a:off x="912249"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37" name="Text Placeholder 22">
            <a:extLst>
              <a:ext uri="{FF2B5EF4-FFF2-40B4-BE49-F238E27FC236}">
                <a16:creationId xmlns:a16="http://schemas.microsoft.com/office/drawing/2014/main" id="{2F9AAD15-DC15-5743-B2CB-81DAB5BE9354}"/>
              </a:ext>
            </a:extLst>
          </p:cNvPr>
          <p:cNvSpPr>
            <a:spLocks noGrp="1"/>
          </p:cNvSpPr>
          <p:nvPr>
            <p:ph type="body" sz="quarter" idx="12" hasCustomPrompt="1"/>
          </p:nvPr>
        </p:nvSpPr>
        <p:spPr>
          <a:xfrm>
            <a:off x="912249"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0" name="Text Placeholder 2">
            <a:extLst>
              <a:ext uri="{FF2B5EF4-FFF2-40B4-BE49-F238E27FC236}">
                <a16:creationId xmlns:a16="http://schemas.microsoft.com/office/drawing/2014/main" id="{E765D23B-1314-E242-BE32-44AB85C7E63F}"/>
              </a:ext>
            </a:extLst>
          </p:cNvPr>
          <p:cNvSpPr>
            <a:spLocks noGrp="1"/>
          </p:cNvSpPr>
          <p:nvPr>
            <p:ph type="body" sz="quarter" idx="25" hasCustomPrompt="1"/>
          </p:nvPr>
        </p:nvSpPr>
        <p:spPr>
          <a:xfrm>
            <a:off x="912249"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1" name="Text Placeholder 22">
            <a:extLst>
              <a:ext uri="{FF2B5EF4-FFF2-40B4-BE49-F238E27FC236}">
                <a16:creationId xmlns:a16="http://schemas.microsoft.com/office/drawing/2014/main" id="{417AE95B-53EC-024C-B901-A98431615EB9}"/>
              </a:ext>
            </a:extLst>
          </p:cNvPr>
          <p:cNvSpPr>
            <a:spLocks noGrp="1"/>
          </p:cNvSpPr>
          <p:nvPr>
            <p:ph type="body" sz="quarter" idx="26" hasCustomPrompt="1"/>
          </p:nvPr>
        </p:nvSpPr>
        <p:spPr>
          <a:xfrm>
            <a:off x="912249"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2" name="Text Placeholder 2">
            <a:extLst>
              <a:ext uri="{FF2B5EF4-FFF2-40B4-BE49-F238E27FC236}">
                <a16:creationId xmlns:a16="http://schemas.microsoft.com/office/drawing/2014/main" id="{E67B2801-3608-674D-ADD4-1E44ED198498}"/>
              </a:ext>
            </a:extLst>
          </p:cNvPr>
          <p:cNvSpPr>
            <a:spLocks noGrp="1"/>
          </p:cNvSpPr>
          <p:nvPr>
            <p:ph type="body" sz="quarter" idx="27" hasCustomPrompt="1"/>
          </p:nvPr>
        </p:nvSpPr>
        <p:spPr>
          <a:xfrm>
            <a:off x="3610745"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3" name="Text Placeholder 22">
            <a:extLst>
              <a:ext uri="{FF2B5EF4-FFF2-40B4-BE49-F238E27FC236}">
                <a16:creationId xmlns:a16="http://schemas.microsoft.com/office/drawing/2014/main" id="{E215B41E-F15D-C841-82FA-4379FC3557EE}"/>
              </a:ext>
            </a:extLst>
          </p:cNvPr>
          <p:cNvSpPr>
            <a:spLocks noGrp="1"/>
          </p:cNvSpPr>
          <p:nvPr>
            <p:ph type="body" sz="quarter" idx="28" hasCustomPrompt="1"/>
          </p:nvPr>
        </p:nvSpPr>
        <p:spPr>
          <a:xfrm>
            <a:off x="3610745"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4" name="Text Placeholder 2">
            <a:extLst>
              <a:ext uri="{FF2B5EF4-FFF2-40B4-BE49-F238E27FC236}">
                <a16:creationId xmlns:a16="http://schemas.microsoft.com/office/drawing/2014/main" id="{CD10A8B8-91CF-9E48-9318-8BA1ADF3299D}"/>
              </a:ext>
            </a:extLst>
          </p:cNvPr>
          <p:cNvSpPr>
            <a:spLocks noGrp="1"/>
          </p:cNvSpPr>
          <p:nvPr>
            <p:ph type="body" sz="quarter" idx="29" hasCustomPrompt="1"/>
          </p:nvPr>
        </p:nvSpPr>
        <p:spPr>
          <a:xfrm>
            <a:off x="6309241"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5" name="Text Placeholder 22">
            <a:extLst>
              <a:ext uri="{FF2B5EF4-FFF2-40B4-BE49-F238E27FC236}">
                <a16:creationId xmlns:a16="http://schemas.microsoft.com/office/drawing/2014/main" id="{75E94E2D-3D0F-6141-8986-3392B8CAD229}"/>
              </a:ext>
            </a:extLst>
          </p:cNvPr>
          <p:cNvSpPr>
            <a:spLocks noGrp="1"/>
          </p:cNvSpPr>
          <p:nvPr>
            <p:ph type="body" sz="quarter" idx="30" hasCustomPrompt="1"/>
          </p:nvPr>
        </p:nvSpPr>
        <p:spPr>
          <a:xfrm>
            <a:off x="6309241"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6" name="Text Placeholder 2">
            <a:extLst>
              <a:ext uri="{FF2B5EF4-FFF2-40B4-BE49-F238E27FC236}">
                <a16:creationId xmlns:a16="http://schemas.microsoft.com/office/drawing/2014/main" id="{285B87F7-2B16-A041-958A-AA664AA1B105}"/>
              </a:ext>
            </a:extLst>
          </p:cNvPr>
          <p:cNvSpPr>
            <a:spLocks noGrp="1"/>
          </p:cNvSpPr>
          <p:nvPr>
            <p:ph type="body" sz="quarter" idx="31" hasCustomPrompt="1"/>
          </p:nvPr>
        </p:nvSpPr>
        <p:spPr>
          <a:xfrm>
            <a:off x="3610745"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7" name="Text Placeholder 22">
            <a:extLst>
              <a:ext uri="{FF2B5EF4-FFF2-40B4-BE49-F238E27FC236}">
                <a16:creationId xmlns:a16="http://schemas.microsoft.com/office/drawing/2014/main" id="{DBAD1EAA-1FD1-164B-A280-33E00754CEC2}"/>
              </a:ext>
            </a:extLst>
          </p:cNvPr>
          <p:cNvSpPr>
            <a:spLocks noGrp="1"/>
          </p:cNvSpPr>
          <p:nvPr>
            <p:ph type="body" sz="quarter" idx="32" hasCustomPrompt="1"/>
          </p:nvPr>
        </p:nvSpPr>
        <p:spPr>
          <a:xfrm>
            <a:off x="3610745"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8" name="Text Placeholder 2">
            <a:extLst>
              <a:ext uri="{FF2B5EF4-FFF2-40B4-BE49-F238E27FC236}">
                <a16:creationId xmlns:a16="http://schemas.microsoft.com/office/drawing/2014/main" id="{705D251B-C902-2446-B74C-F68CD37D3BD8}"/>
              </a:ext>
            </a:extLst>
          </p:cNvPr>
          <p:cNvSpPr>
            <a:spLocks noGrp="1"/>
          </p:cNvSpPr>
          <p:nvPr>
            <p:ph type="body" sz="quarter" idx="33" hasCustomPrompt="1"/>
          </p:nvPr>
        </p:nvSpPr>
        <p:spPr>
          <a:xfrm>
            <a:off x="6309241"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9" name="Text Placeholder 22">
            <a:extLst>
              <a:ext uri="{FF2B5EF4-FFF2-40B4-BE49-F238E27FC236}">
                <a16:creationId xmlns:a16="http://schemas.microsoft.com/office/drawing/2014/main" id="{8B1D5655-0B6A-A347-9552-204BE998CE27}"/>
              </a:ext>
            </a:extLst>
          </p:cNvPr>
          <p:cNvSpPr>
            <a:spLocks noGrp="1"/>
          </p:cNvSpPr>
          <p:nvPr>
            <p:ph type="body" sz="quarter" idx="34" hasCustomPrompt="1"/>
          </p:nvPr>
        </p:nvSpPr>
        <p:spPr>
          <a:xfrm>
            <a:off x="6309241"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0" name="Text Placeholder 2">
            <a:extLst>
              <a:ext uri="{FF2B5EF4-FFF2-40B4-BE49-F238E27FC236}">
                <a16:creationId xmlns:a16="http://schemas.microsoft.com/office/drawing/2014/main" id="{5614195E-C2C5-3C49-9146-74EC89312BF4}"/>
              </a:ext>
            </a:extLst>
          </p:cNvPr>
          <p:cNvSpPr>
            <a:spLocks noGrp="1"/>
          </p:cNvSpPr>
          <p:nvPr>
            <p:ph type="body" sz="quarter" idx="35" hasCustomPrompt="1"/>
          </p:nvPr>
        </p:nvSpPr>
        <p:spPr>
          <a:xfrm>
            <a:off x="9007737"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1" name="Text Placeholder 22">
            <a:extLst>
              <a:ext uri="{FF2B5EF4-FFF2-40B4-BE49-F238E27FC236}">
                <a16:creationId xmlns:a16="http://schemas.microsoft.com/office/drawing/2014/main" id="{ECAC70C6-1136-1B4C-80EB-F6D07E8EFB8E}"/>
              </a:ext>
            </a:extLst>
          </p:cNvPr>
          <p:cNvSpPr>
            <a:spLocks noGrp="1"/>
          </p:cNvSpPr>
          <p:nvPr>
            <p:ph type="body" sz="quarter" idx="36" hasCustomPrompt="1"/>
          </p:nvPr>
        </p:nvSpPr>
        <p:spPr>
          <a:xfrm>
            <a:off x="9007737"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8" name="Text Placeholder 2">
            <a:extLst>
              <a:ext uri="{FF2B5EF4-FFF2-40B4-BE49-F238E27FC236}">
                <a16:creationId xmlns:a16="http://schemas.microsoft.com/office/drawing/2014/main" id="{F247382D-4DAC-6644-A8A9-8FBEF8331412}"/>
              </a:ext>
            </a:extLst>
          </p:cNvPr>
          <p:cNvSpPr>
            <a:spLocks noGrp="1"/>
          </p:cNvSpPr>
          <p:nvPr>
            <p:ph type="body" sz="quarter" idx="37" hasCustomPrompt="1"/>
          </p:nvPr>
        </p:nvSpPr>
        <p:spPr>
          <a:xfrm>
            <a:off x="9007737"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9" name="Text Placeholder 22">
            <a:extLst>
              <a:ext uri="{FF2B5EF4-FFF2-40B4-BE49-F238E27FC236}">
                <a16:creationId xmlns:a16="http://schemas.microsoft.com/office/drawing/2014/main" id="{1B4B640B-2C4E-0343-9F1E-1232FE2AB5E2}"/>
              </a:ext>
            </a:extLst>
          </p:cNvPr>
          <p:cNvSpPr>
            <a:spLocks noGrp="1"/>
          </p:cNvSpPr>
          <p:nvPr>
            <p:ph type="body" sz="quarter" idx="38" hasCustomPrompt="1"/>
          </p:nvPr>
        </p:nvSpPr>
        <p:spPr>
          <a:xfrm>
            <a:off x="9007737"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1982074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A8422B-B96F-1B4C-880B-6F219A673213}"/>
              </a:ext>
            </a:extLst>
          </p:cNvPr>
          <p:cNvSpPr>
            <a:spLocks noGrp="1"/>
          </p:cNvSpPr>
          <p:nvPr>
            <p:ph type="body" sz="quarter" idx="11" hasCustomPrompt="1"/>
          </p:nvPr>
        </p:nvSpPr>
        <p:spPr>
          <a:xfrm>
            <a:off x="1049412" y="3285371"/>
            <a:ext cx="10370427" cy="287259"/>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Tree>
    <p:extLst>
      <p:ext uri="{BB962C8B-B14F-4D97-AF65-F5344CB8AC3E}">
        <p14:creationId xmlns:p14="http://schemas.microsoft.com/office/powerpoint/2010/main" val="1674479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Tree>
    <p:extLst>
      <p:ext uri="{BB962C8B-B14F-4D97-AF65-F5344CB8AC3E}">
        <p14:creationId xmlns:p14="http://schemas.microsoft.com/office/powerpoint/2010/main" val="1666868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2" name="Text Placeholder 7">
            <a:extLst>
              <a:ext uri="{FF2B5EF4-FFF2-40B4-BE49-F238E27FC236}">
                <a16:creationId xmlns:a16="http://schemas.microsoft.com/office/drawing/2014/main" id="{7738BEA0-9E44-1A4E-8C1E-18636D092ED8}"/>
              </a:ext>
            </a:extLst>
          </p:cNvPr>
          <p:cNvSpPr>
            <a:spLocks noGrp="1"/>
          </p:cNvSpPr>
          <p:nvPr>
            <p:ph type="body" sz="quarter" idx="24" hasCustomPrompt="1"/>
          </p:nvPr>
        </p:nvSpPr>
        <p:spPr>
          <a:xfrm>
            <a:off x="182373"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pPr lvl="0"/>
            <a:r>
              <a:rPr lang="en-US" dirty="0"/>
              <a:t>Kicker text HERE</a:t>
            </a:r>
          </a:p>
        </p:txBody>
      </p:sp>
    </p:spTree>
    <p:extLst>
      <p:ext uri="{BB962C8B-B14F-4D97-AF65-F5344CB8AC3E}">
        <p14:creationId xmlns:p14="http://schemas.microsoft.com/office/powerpoint/2010/main" val="1312749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2">
            <a:extLst>
              <a:ext uri="{FF2B5EF4-FFF2-40B4-BE49-F238E27FC236}">
                <a16:creationId xmlns:a16="http://schemas.microsoft.com/office/drawing/2014/main" id="{7D18D32F-8BAF-493C-8E53-B2D7FCDC9F19}"/>
              </a:ext>
            </a:extLst>
          </p:cNvPr>
          <p:cNvSpPr txBox="1">
            <a:spLocks/>
          </p:cNvSpPr>
          <p:nvPr userDrawn="1"/>
        </p:nvSpPr>
        <p:spPr>
          <a:xfrm>
            <a:off x="1678886" y="3510737"/>
            <a:ext cx="4019524"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000" b="1"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Connected for Life.</a:t>
            </a:r>
          </a:p>
        </p:txBody>
      </p:sp>
      <p:sp>
        <p:nvSpPr>
          <p:cNvPr id="8" name="Rectangle 7">
            <a:extLst>
              <a:ext uri="{FF2B5EF4-FFF2-40B4-BE49-F238E27FC236}">
                <a16:creationId xmlns:a16="http://schemas.microsoft.com/office/drawing/2014/main" id="{168A3934-A564-4F4F-9F29-DA460E637CDA}"/>
              </a:ext>
            </a:extLst>
          </p:cNvPr>
          <p:cNvSpPr/>
          <p:nvPr userDrawn="1"/>
        </p:nvSpPr>
        <p:spPr>
          <a:xfrm>
            <a:off x="6829358" y="3172380"/>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827AD15C-7C3C-5D40-8484-D041A099C2C6}"/>
              </a:ext>
            </a:extLst>
          </p:cNvPr>
          <p:cNvSpPr>
            <a:spLocks noGrp="1"/>
          </p:cNvSpPr>
          <p:nvPr>
            <p:ph type="body" sz="quarter" idx="10" hasCustomPrompt="1"/>
          </p:nvPr>
        </p:nvSpPr>
        <p:spPr>
          <a:xfrm>
            <a:off x="6691853" y="3429001"/>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 name="Text Placeholder 2">
            <a:extLst>
              <a:ext uri="{FF2B5EF4-FFF2-40B4-BE49-F238E27FC236}">
                <a16:creationId xmlns:a16="http://schemas.microsoft.com/office/drawing/2014/main" id="{535DD1A5-7FE5-7F4A-9310-C84CB6F4BEBB}"/>
              </a:ext>
            </a:extLst>
          </p:cNvPr>
          <p:cNvSpPr>
            <a:spLocks noGrp="1"/>
          </p:cNvSpPr>
          <p:nvPr>
            <p:ph type="body" sz="quarter" idx="22" hasCustomPrompt="1"/>
          </p:nvPr>
        </p:nvSpPr>
        <p:spPr>
          <a:xfrm>
            <a:off x="6829357" y="5367511"/>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289148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2" name="Text Placeholder 7">
            <a:extLst>
              <a:ext uri="{FF2B5EF4-FFF2-40B4-BE49-F238E27FC236}">
                <a16:creationId xmlns:a16="http://schemas.microsoft.com/office/drawing/2014/main" id="{F502AF80-6836-F1B1-24E9-40E37D4165E9}"/>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spTree>
    <p:extLst>
      <p:ext uri="{BB962C8B-B14F-4D97-AF65-F5344CB8AC3E}">
        <p14:creationId xmlns:p14="http://schemas.microsoft.com/office/powerpoint/2010/main" val="2502167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08099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F4238"/>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10364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43558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856057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7" name="Rectangle 6">
            <a:extLst>
              <a:ext uri="{FF2B5EF4-FFF2-40B4-BE49-F238E27FC236}">
                <a16:creationId xmlns:a16="http://schemas.microsoft.com/office/drawing/2014/main" id="{872325A2-9CE2-3547-B3D0-EDFE59959C27}"/>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33086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6770995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5.emf"/><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3.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5.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Picture 3" descr="A group of people posing for a photo&#10;&#10;Description automatically generated with low confidence">
            <a:extLst>
              <a:ext uri="{FF2B5EF4-FFF2-40B4-BE49-F238E27FC236}">
                <a16:creationId xmlns:a16="http://schemas.microsoft.com/office/drawing/2014/main" id="{862F3A9B-5CE2-723D-9E5A-4A2C5B54FAA1}"/>
              </a:ext>
            </a:extLst>
          </p:cNvPr>
          <p:cNvPicPr>
            <a:picLocks noChangeAspect="1"/>
          </p:cNvPicPr>
          <p:nvPr userDrawn="1"/>
        </p:nvPicPr>
        <p:blipFill rotWithShape="1">
          <a:blip r:embed="rId3"/>
          <a:srcRect t="11103" r="17496" b="19284"/>
          <a:stretch/>
        </p:blipFill>
        <p:spPr>
          <a:xfrm>
            <a:off x="0" y="0"/>
            <a:ext cx="12192000" cy="6858000"/>
          </a:xfrm>
          <a:prstGeom prst="rect">
            <a:avLst/>
          </a:prstGeom>
        </p:spPr>
      </p:pic>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540497"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8E97277-0798-4C6E-6EC0-DF2AA968BB92}"/>
              </a:ext>
            </a:extLst>
          </p:cNvPr>
          <p:cNvPicPr>
            <a:picLocks noChangeAspect="1"/>
          </p:cNvPicPr>
          <p:nvPr userDrawn="1"/>
        </p:nvPicPr>
        <p:blipFill>
          <a:blip r:embed="rId4"/>
          <a:stretch>
            <a:fillRect/>
          </a:stretch>
        </p:blipFill>
        <p:spPr>
          <a:xfrm>
            <a:off x="1750354" y="5165565"/>
            <a:ext cx="2949785" cy="1124606"/>
          </a:xfrm>
          <a:prstGeom prst="rect">
            <a:avLst/>
          </a:prstGeom>
        </p:spPr>
      </p:pic>
    </p:spTree>
    <p:extLst>
      <p:ext uri="{BB962C8B-B14F-4D97-AF65-F5344CB8AC3E}">
        <p14:creationId xmlns:p14="http://schemas.microsoft.com/office/powerpoint/2010/main" val="2129335569"/>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C7A4A-F37A-8747-AFFA-CAE8BB8018B0}"/>
              </a:ext>
            </a:extLst>
          </p:cNvPr>
          <p:cNvPicPr>
            <a:picLocks noChangeAspect="1" noChangeArrowheads="1"/>
          </p:cNvPicPr>
          <p:nvPr userDrawn="1"/>
        </p:nvPicPr>
        <p:blipFill>
          <a:blip r:embed="rId3"/>
          <a:srcRect/>
          <a:stretch/>
        </p:blipFill>
        <p:spPr bwMode="auto">
          <a:xfrm>
            <a:off x="10522005" y="6024035"/>
            <a:ext cx="1116052" cy="46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980122"/>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0BC3BCCE-CA9E-401B-B760-FC5084F9EADF}"/>
              </a:ext>
            </a:extLst>
          </p:cNvPr>
          <p:cNvSpPr txBox="1"/>
          <p:nvPr userDrawn="1"/>
        </p:nvSpPr>
        <p:spPr>
          <a:xfrm>
            <a:off x="1101858" y="6246229"/>
            <a:ext cx="9228093" cy="256545"/>
          </a:xfrm>
          <a:prstGeom prst="rect">
            <a:avLst/>
          </a:prstGeom>
          <a:noFill/>
        </p:spPr>
        <p:txBody>
          <a:bodyPr wrap="square">
            <a:spAutoFit/>
          </a:bodyPr>
          <a:lstStyle/>
          <a:p>
            <a:pPr algn="r" defTabSz="1219170" fontAlgn="base">
              <a:spcBef>
                <a:spcPct val="0"/>
              </a:spcBef>
              <a:spcAft>
                <a:spcPct val="0"/>
              </a:spcAft>
              <a:defRPr/>
            </a:pPr>
            <a:r>
              <a:rPr lang="en-US" sz="1067" b="1" i="0">
                <a:solidFill>
                  <a:schemeClr val="tx1">
                    <a:lumMod val="50000"/>
                    <a:lumOff val="50000"/>
                  </a:schemeClr>
                </a:solidFill>
                <a:latin typeface="Arial"/>
                <a:ea typeface="ＭＳ Ｐゴシック"/>
                <a:cs typeface="Arial"/>
              </a:rPr>
              <a:t>|  </a:t>
            </a:r>
            <a:fld id="{DE87642C-B7C1-4B57-8C95-0170592CB734}" type="slidenum">
              <a:rPr lang="en-US" sz="1067" b="1" i="0" smtClean="0">
                <a:solidFill>
                  <a:schemeClr val="tx1">
                    <a:lumMod val="50000"/>
                    <a:lumOff val="50000"/>
                  </a:schemeClr>
                </a:solidFill>
                <a:latin typeface="Arial"/>
                <a:ea typeface="ＭＳ Ｐゴシック"/>
                <a:cs typeface="Arial"/>
              </a:rPr>
              <a:pPr algn="r" defTabSz="1219170" fontAlgn="base">
                <a:spcBef>
                  <a:spcPct val="0"/>
                </a:spcBef>
                <a:spcAft>
                  <a:spcPct val="0"/>
                </a:spcAft>
                <a:defRPr/>
              </a:pPr>
              <a:t>‹#›</a:t>
            </a:fld>
            <a:endParaRPr lang="en-US" sz="1067" b="1">
              <a:solidFill>
                <a:schemeClr val="tx1">
                  <a:lumMod val="50000"/>
                  <a:lumOff val="50000"/>
                </a:schemeClr>
              </a:solidFill>
              <a:latin typeface="Arial"/>
              <a:ea typeface="ＭＳ Ｐゴシック"/>
              <a:cs typeface="Arial"/>
            </a:endParaRPr>
          </a:p>
        </p:txBody>
      </p:sp>
      <p:sp>
        <p:nvSpPr>
          <p:cNvPr id="2" name="Text Placeholder 7">
            <a:extLst>
              <a:ext uri="{FF2B5EF4-FFF2-40B4-BE49-F238E27FC236}">
                <a16:creationId xmlns:a16="http://schemas.microsoft.com/office/drawing/2014/main" id="{A74708DD-DA0C-1F2A-689C-8CEF299D9985}"/>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pic>
        <p:nvPicPr>
          <p:cNvPr id="3" name="Picture 2">
            <a:extLst>
              <a:ext uri="{FF2B5EF4-FFF2-40B4-BE49-F238E27FC236}">
                <a16:creationId xmlns:a16="http://schemas.microsoft.com/office/drawing/2014/main" id="{4BA60AFF-9D6B-D644-A26B-A2FD85CC0ABC}"/>
              </a:ext>
            </a:extLst>
          </p:cNvPr>
          <p:cNvPicPr>
            <a:picLocks noChangeAspect="1"/>
          </p:cNvPicPr>
          <p:nvPr userDrawn="1"/>
        </p:nvPicPr>
        <p:blipFill>
          <a:blip r:embed="rId16"/>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32721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97"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5" r:id="rId13"/>
    <p:sldLayoutId id="2147483692" r:id="rId1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1002394"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230D4A9-8933-ECA7-B517-CF04DAB50219}"/>
              </a:ext>
            </a:extLst>
          </p:cNvPr>
          <p:cNvPicPr>
            <a:picLocks noChangeAspect="1"/>
          </p:cNvPicPr>
          <p:nvPr userDrawn="1"/>
        </p:nvPicPr>
        <p:blipFill>
          <a:blip r:embed="rId5"/>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83471121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499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8" r:id="rId5"/>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47D0E-C8FA-AD28-8AD7-CDD0AC85897C}"/>
              </a:ext>
            </a:extLst>
          </p:cNvPr>
          <p:cNvSpPr>
            <a:spLocks noGrp="1"/>
          </p:cNvSpPr>
          <p:nvPr>
            <p:ph type="body" sz="quarter" idx="22"/>
          </p:nvPr>
        </p:nvSpPr>
        <p:spPr>
          <a:xfrm>
            <a:off x="931761" y="2084278"/>
            <a:ext cx="4216596" cy="258597"/>
          </a:xfrm>
        </p:spPr>
        <p:txBody>
          <a:bodyPr/>
          <a:lstStyle/>
          <a:p>
            <a:r>
              <a:rPr lang="en-US" dirty="0"/>
              <a:t>What Key Personnel Need To Know</a:t>
            </a:r>
          </a:p>
        </p:txBody>
      </p:sp>
      <p:sp>
        <p:nvSpPr>
          <p:cNvPr id="3" name="Title 2">
            <a:extLst>
              <a:ext uri="{FF2B5EF4-FFF2-40B4-BE49-F238E27FC236}">
                <a16:creationId xmlns:a16="http://schemas.microsoft.com/office/drawing/2014/main" id="{921C8A66-228A-0B25-FF34-CC5F24BCED4A}"/>
              </a:ext>
            </a:extLst>
          </p:cNvPr>
          <p:cNvSpPr>
            <a:spLocks noGrp="1"/>
          </p:cNvSpPr>
          <p:nvPr>
            <p:ph type="title"/>
          </p:nvPr>
        </p:nvSpPr>
        <p:spPr>
          <a:xfrm>
            <a:off x="814140" y="2444969"/>
            <a:ext cx="4680352" cy="1780733"/>
          </a:xfrm>
        </p:spPr>
        <p:txBody>
          <a:bodyPr/>
          <a:lstStyle/>
          <a:p>
            <a:r>
              <a:rPr lang="en-US" dirty="0"/>
              <a:t>INSULIN BY PUMP</a:t>
            </a:r>
          </a:p>
        </p:txBody>
      </p:sp>
      <p:sp>
        <p:nvSpPr>
          <p:cNvPr id="6" name="Text Placeholder 5">
            <a:extLst>
              <a:ext uri="{FF2B5EF4-FFF2-40B4-BE49-F238E27FC236}">
                <a16:creationId xmlns:a16="http://schemas.microsoft.com/office/drawing/2014/main" id="{162EF0FB-7C6B-2733-3E9C-2E9A0A2672F3}"/>
              </a:ext>
            </a:extLst>
          </p:cNvPr>
          <p:cNvSpPr>
            <a:spLocks noGrp="1"/>
          </p:cNvSpPr>
          <p:nvPr>
            <p:ph type="body" sz="quarter" idx="24"/>
          </p:nvPr>
        </p:nvSpPr>
        <p:spPr/>
        <p:txBody>
          <a:bodyPr/>
          <a:lstStyle/>
          <a:p>
            <a:r>
              <a:rPr lang="en-US" dirty="0"/>
              <a:t>Diabetes Care Tasks at School</a:t>
            </a:r>
          </a:p>
        </p:txBody>
      </p:sp>
    </p:spTree>
    <p:extLst>
      <p:ext uri="{BB962C8B-B14F-4D97-AF65-F5344CB8AC3E}">
        <p14:creationId xmlns:p14="http://schemas.microsoft.com/office/powerpoint/2010/main" val="286118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88EFCC-F5EB-DB4E-D105-D0DCD618A75F}"/>
              </a:ext>
            </a:extLst>
          </p:cNvPr>
          <p:cNvSpPr>
            <a:spLocks noGrp="1"/>
          </p:cNvSpPr>
          <p:nvPr>
            <p:ph type="body" sz="quarter" idx="10"/>
          </p:nvPr>
        </p:nvSpPr>
        <p:spPr>
          <a:xfrm>
            <a:off x="3342701" y="3246285"/>
            <a:ext cx="2499580" cy="804078"/>
          </a:xfrm>
        </p:spPr>
        <p:txBody>
          <a:bodyPr/>
          <a:lstStyle/>
          <a:p>
            <a:pPr>
              <a:lnSpc>
                <a:spcPct val="100000"/>
              </a:lnSpc>
            </a:pPr>
            <a:r>
              <a:rPr lang="en-US" dirty="0"/>
              <a:t>Accurate and timely insulin dosing is a vital piece of the Diabetes Medical Management Plan (DMMP). </a:t>
            </a:r>
          </a:p>
        </p:txBody>
      </p:sp>
      <p:sp>
        <p:nvSpPr>
          <p:cNvPr id="3" name="Title 2">
            <a:extLst>
              <a:ext uri="{FF2B5EF4-FFF2-40B4-BE49-F238E27FC236}">
                <a16:creationId xmlns:a16="http://schemas.microsoft.com/office/drawing/2014/main" id="{6AE63B9C-1507-21B6-E676-05A48808324E}"/>
              </a:ext>
            </a:extLst>
          </p:cNvPr>
          <p:cNvSpPr>
            <a:spLocks noGrp="1"/>
          </p:cNvSpPr>
          <p:nvPr>
            <p:ph type="title"/>
          </p:nvPr>
        </p:nvSpPr>
        <p:spPr>
          <a:xfrm>
            <a:off x="3342701" y="1755562"/>
            <a:ext cx="2571082" cy="1734064"/>
          </a:xfrm>
        </p:spPr>
        <p:txBody>
          <a:bodyPr/>
          <a:lstStyle/>
          <a:p>
            <a:r>
              <a:rPr lang="en-US" dirty="0"/>
              <a:t>Optimal Student Health </a:t>
            </a:r>
            <a:br>
              <a:rPr lang="en-US" dirty="0"/>
            </a:br>
            <a:r>
              <a:rPr lang="en-US" dirty="0"/>
              <a:t>and Learning</a:t>
            </a:r>
          </a:p>
        </p:txBody>
      </p:sp>
      <p:sp>
        <p:nvSpPr>
          <p:cNvPr id="4" name="Text Placeholder 3">
            <a:extLst>
              <a:ext uri="{FF2B5EF4-FFF2-40B4-BE49-F238E27FC236}">
                <a16:creationId xmlns:a16="http://schemas.microsoft.com/office/drawing/2014/main" id="{72AFBD42-E801-0E21-0903-3B1C21C52727}"/>
              </a:ext>
            </a:extLst>
          </p:cNvPr>
          <p:cNvSpPr>
            <a:spLocks noGrp="1"/>
          </p:cNvSpPr>
          <p:nvPr>
            <p:ph type="body" sz="quarter" idx="11"/>
          </p:nvPr>
        </p:nvSpPr>
        <p:spPr/>
        <p:txBody>
          <a:bodyPr/>
          <a:lstStyle/>
          <a:p>
            <a:r>
              <a:rPr lang="en-US" dirty="0"/>
              <a:t>GOAL: </a:t>
            </a:r>
          </a:p>
        </p:txBody>
      </p:sp>
    </p:spTree>
    <p:extLst>
      <p:ext uri="{BB962C8B-B14F-4D97-AF65-F5344CB8AC3E}">
        <p14:creationId xmlns:p14="http://schemas.microsoft.com/office/powerpoint/2010/main" val="307344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A8AF9D-DE70-07E3-8B3E-B146EC3D7F5A}"/>
              </a:ext>
            </a:extLst>
          </p:cNvPr>
          <p:cNvSpPr>
            <a:spLocks noGrp="1"/>
          </p:cNvSpPr>
          <p:nvPr>
            <p:ph type="body" sz="quarter" idx="22"/>
          </p:nvPr>
        </p:nvSpPr>
        <p:spPr>
          <a:xfrm>
            <a:off x="6829357" y="2041309"/>
            <a:ext cx="4216596" cy="1060034"/>
          </a:xfrm>
        </p:spPr>
        <p:txBody>
          <a:bodyPr/>
          <a:lstStyle/>
          <a:p>
            <a:r>
              <a:rPr lang="en-US" b="1" dirty="0">
                <a:solidFill>
                  <a:schemeClr val="accent1"/>
                </a:solidFill>
              </a:rPr>
              <a:t>PARTICIPANTS WILL BE </a:t>
            </a:r>
            <a:br>
              <a:rPr lang="en-US" b="1" dirty="0">
                <a:solidFill>
                  <a:schemeClr val="accent1"/>
                </a:solidFill>
              </a:rPr>
            </a:br>
            <a:r>
              <a:rPr lang="en-US" b="1" dirty="0">
                <a:solidFill>
                  <a:schemeClr val="accent1"/>
                </a:solidFill>
              </a:rPr>
              <a:t>ABLE TO UNDERSTAND:</a:t>
            </a:r>
          </a:p>
          <a:p>
            <a:endParaRPr lang="en-US" dirty="0"/>
          </a:p>
          <a:p>
            <a:endParaRPr lang="en-US" dirty="0"/>
          </a:p>
        </p:txBody>
      </p:sp>
      <p:sp>
        <p:nvSpPr>
          <p:cNvPr id="10" name="Title 3">
            <a:extLst>
              <a:ext uri="{FF2B5EF4-FFF2-40B4-BE49-F238E27FC236}">
                <a16:creationId xmlns:a16="http://schemas.microsoft.com/office/drawing/2014/main" id="{D4630795-5F01-964D-8FAA-1E76FE25CB0D}"/>
              </a:ext>
            </a:extLst>
          </p:cNvPr>
          <p:cNvSpPr>
            <a:spLocks noGrp="1"/>
          </p:cNvSpPr>
          <p:nvPr>
            <p:ph type="title"/>
          </p:nvPr>
        </p:nvSpPr>
        <p:spPr>
          <a:prstGeom prst="rect">
            <a:avLst/>
          </a:prstGeom>
        </p:spPr>
        <p:txBody>
          <a:bodyPr/>
          <a:lstStyle/>
          <a:p>
            <a:r>
              <a:rPr lang="en-US" dirty="0"/>
              <a:t>Learning Objectives</a:t>
            </a:r>
          </a:p>
        </p:txBody>
      </p:sp>
      <p:sp>
        <p:nvSpPr>
          <p:cNvPr id="11" name="Text Placeholder 4">
            <a:extLst>
              <a:ext uri="{FF2B5EF4-FFF2-40B4-BE49-F238E27FC236}">
                <a16:creationId xmlns:a16="http://schemas.microsoft.com/office/drawing/2014/main" id="{0A6300DF-F3B1-6147-9C1E-CCE95635866C}"/>
              </a:ext>
            </a:extLst>
          </p:cNvPr>
          <p:cNvSpPr txBox="1">
            <a:spLocks/>
          </p:cNvSpPr>
          <p:nvPr/>
        </p:nvSpPr>
        <p:spPr>
          <a:xfrm>
            <a:off x="6829357" y="2872079"/>
            <a:ext cx="4216596" cy="2650084"/>
          </a:xfrm>
          <a:prstGeom prst="rect">
            <a:avLst/>
          </a:prstGeom>
        </p:spPr>
        <p:txBody>
          <a:bodyPr wrap="square" lIns="0" tIns="0" rIns="0" bIns="0">
            <a:spAutoFit/>
          </a:bodyPr>
          <a:lstStyle>
            <a:lvl1pPr marL="0" indent="0" algn="l" defTabSz="914400" rtl="0" eaLnBrk="1" latinLnBrk="0" hangingPunct="1">
              <a:lnSpc>
                <a:spcPct val="90000"/>
              </a:lnSpc>
              <a:spcBef>
                <a:spcPts val="1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67" dirty="0"/>
              <a:t>Basic types and features of insulin pumps</a:t>
            </a:r>
          </a:p>
          <a:p>
            <a:endParaRPr lang="en-US" sz="1867" dirty="0"/>
          </a:p>
          <a:p>
            <a:r>
              <a:rPr lang="en-US" sz="1867" dirty="0"/>
              <a:t>What pumps do</a:t>
            </a:r>
          </a:p>
          <a:p>
            <a:endParaRPr lang="en-US" sz="1867" dirty="0"/>
          </a:p>
          <a:p>
            <a:r>
              <a:rPr lang="en-US" sz="1867" dirty="0"/>
              <a:t>Essential information and skills for key school personnel who might perform or assist in entering data or delivering insulin with a pump</a:t>
            </a:r>
          </a:p>
          <a:p>
            <a:endParaRPr lang="en-US" sz="1867" dirty="0"/>
          </a:p>
        </p:txBody>
      </p:sp>
      <p:cxnSp>
        <p:nvCxnSpPr>
          <p:cNvPr id="7" name="Straight Connector 6">
            <a:extLst>
              <a:ext uri="{FF2B5EF4-FFF2-40B4-BE49-F238E27FC236}">
                <a16:creationId xmlns:a16="http://schemas.microsoft.com/office/drawing/2014/main" id="{3818C405-CB6D-D1F5-632D-5E4EEA6815F2}"/>
              </a:ext>
            </a:extLst>
          </p:cNvPr>
          <p:cNvCxnSpPr>
            <a:cxnSpLocks/>
          </p:cNvCxnSpPr>
          <p:nvPr/>
        </p:nvCxnSpPr>
        <p:spPr>
          <a:xfrm>
            <a:off x="6829357" y="272034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5F58DD-A424-E935-8EF7-FBEE47C42704}"/>
              </a:ext>
            </a:extLst>
          </p:cNvPr>
          <p:cNvCxnSpPr>
            <a:cxnSpLocks/>
          </p:cNvCxnSpPr>
          <p:nvPr/>
        </p:nvCxnSpPr>
        <p:spPr>
          <a:xfrm>
            <a:off x="6829357" y="350639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A8E91F20-F6A2-A01D-DEDB-A89249065A37}"/>
              </a:ext>
            </a:extLst>
          </p:cNvPr>
          <p:cNvCxnSpPr>
            <a:cxnSpLocks/>
          </p:cNvCxnSpPr>
          <p:nvPr/>
        </p:nvCxnSpPr>
        <p:spPr>
          <a:xfrm>
            <a:off x="6829357" y="4055786"/>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16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2557495"/>
          </a:xfrm>
        </p:spPr>
        <p:txBody>
          <a:bodyPr/>
          <a:lstStyle/>
          <a:p>
            <a:r>
              <a:rPr lang="en-US" dirty="0"/>
              <a:t>Device about the size of a pager</a:t>
            </a:r>
          </a:p>
          <a:p>
            <a:r>
              <a:rPr lang="en-US" dirty="0"/>
              <a:t>Reservoir filled with insulin </a:t>
            </a:r>
          </a:p>
          <a:p>
            <a:r>
              <a:rPr lang="en-US" dirty="0"/>
              <a:t>Insulin is delivered by tubing or from a patch</a:t>
            </a:r>
          </a:p>
          <a:p>
            <a:r>
              <a:rPr lang="en-US" dirty="0"/>
              <a:t>Worn 24 hours per day</a:t>
            </a:r>
          </a:p>
          <a:p>
            <a:r>
              <a:rPr lang="en-US" dirty="0"/>
              <a:t>Delivers only rapid-acting insulin</a:t>
            </a:r>
          </a:p>
          <a:p>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What is an Insulin Pump?</a:t>
            </a:r>
          </a:p>
        </p:txBody>
      </p:sp>
      <p:pic>
        <p:nvPicPr>
          <p:cNvPr id="4" name="Picture 3">
            <a:extLst>
              <a:ext uri="{FF2B5EF4-FFF2-40B4-BE49-F238E27FC236}">
                <a16:creationId xmlns:a16="http://schemas.microsoft.com/office/drawing/2014/main" id="{55313E63-7275-0775-12D9-3EE7DE27A1B0}"/>
              </a:ext>
            </a:extLst>
          </p:cNvPr>
          <p:cNvPicPr>
            <a:picLocks noChangeAspect="1"/>
          </p:cNvPicPr>
          <p:nvPr/>
        </p:nvPicPr>
        <p:blipFill>
          <a:blip r:embed="rId3"/>
          <a:stretch>
            <a:fillRect/>
          </a:stretch>
        </p:blipFill>
        <p:spPr>
          <a:xfrm>
            <a:off x="781232" y="2274685"/>
            <a:ext cx="977900" cy="977900"/>
          </a:xfrm>
          <a:prstGeom prst="rect">
            <a:avLst/>
          </a:prstGeom>
        </p:spPr>
      </p:pic>
      <p:pic>
        <p:nvPicPr>
          <p:cNvPr id="6" name="Picture 6">
            <a:extLst>
              <a:ext uri="{FF2B5EF4-FFF2-40B4-BE49-F238E27FC236}">
                <a16:creationId xmlns:a16="http://schemas.microsoft.com/office/drawing/2014/main" id="{8B753B10-529E-FD48-D8D2-A88FD7C8BFAD}"/>
              </a:ext>
            </a:extLst>
          </p:cNvPr>
          <p:cNvPicPr>
            <a:picLocks noChangeAspect="1"/>
          </p:cNvPicPr>
          <p:nvPr/>
        </p:nvPicPr>
        <p:blipFill>
          <a:blip r:embed="rId4">
            <a:extLst>
              <a:ext uri="{28A0092B-C50C-407E-A947-70E740481C1C}">
                <a14:useLocalDpi xmlns:a14="http://schemas.microsoft.com/office/drawing/2010/main" val="0"/>
              </a:ext>
            </a:extLst>
          </a:blip>
          <a:srcRect l="39902"/>
          <a:stretch>
            <a:fillRect/>
          </a:stretch>
        </p:blipFill>
        <p:spPr bwMode="auto">
          <a:xfrm>
            <a:off x="7476330" y="3031129"/>
            <a:ext cx="1951038" cy="2030413"/>
          </a:xfrm>
          <a:prstGeom prst="rect">
            <a:avLst/>
          </a:prstGeom>
          <a:noFill/>
          <a:ln w="69850">
            <a:noFill/>
            <a:miter lim="800000"/>
            <a:headEnd/>
            <a:tailEnd/>
          </a:ln>
          <a:extLst>
            <a:ext uri="{909E8E84-426E-40DD-AFC4-6F175D3DCCD1}">
              <a14:hiddenFill xmlns:a14="http://schemas.microsoft.com/office/drawing/2010/main">
                <a:solidFill>
                  <a:srgbClr val="FFFFFF"/>
                </a:solidFill>
              </a14:hiddenFill>
            </a:ext>
          </a:extLst>
        </p:spPr>
      </p:pic>
      <p:pic>
        <p:nvPicPr>
          <p:cNvPr id="8" name="Picture 1">
            <a:extLst>
              <a:ext uri="{FF2B5EF4-FFF2-40B4-BE49-F238E27FC236}">
                <a16:creationId xmlns:a16="http://schemas.microsoft.com/office/drawing/2014/main" id="{9FB39102-B685-7992-3027-C58290EFD27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73653" y="2274685"/>
            <a:ext cx="1968500" cy="1512887"/>
          </a:xfrm>
          <a:prstGeom prst="rect">
            <a:avLst/>
          </a:prstGeom>
          <a:solidFill>
            <a:schemeClr val="bg1"/>
          </a:solidFill>
          <a:ln w="9525">
            <a:noFill/>
            <a:miter lim="800000"/>
            <a:headEnd/>
            <a:tailEnd/>
          </a:ln>
        </p:spPr>
      </p:pic>
    </p:spTree>
    <p:extLst>
      <p:ext uri="{BB962C8B-B14F-4D97-AF65-F5344CB8AC3E}">
        <p14:creationId xmlns:p14="http://schemas.microsoft.com/office/powerpoint/2010/main" val="2387145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Dosing with an Insulin Pump</a:t>
            </a:r>
          </a:p>
        </p:txBody>
      </p:sp>
      <p:pic>
        <p:nvPicPr>
          <p:cNvPr id="9" name="Picture 4" descr="Pump.jpg">
            <a:extLst>
              <a:ext uri="{FF2B5EF4-FFF2-40B4-BE49-F238E27FC236}">
                <a16:creationId xmlns:a16="http://schemas.microsoft.com/office/drawing/2014/main" id="{8CBE6F4D-6DD0-F71B-1E22-E820344BBE97}"/>
              </a:ext>
            </a:extLst>
          </p:cNvPr>
          <p:cNvPicPr>
            <a:picLocks noChangeAspect="1"/>
          </p:cNvPicPr>
          <p:nvPr/>
        </p:nvPicPr>
        <p:blipFill>
          <a:blip r:embed="rId3"/>
          <a:srcRect r="8546" b="8000"/>
          <a:stretch>
            <a:fillRect/>
          </a:stretch>
        </p:blipFill>
        <p:spPr bwMode="auto">
          <a:xfrm>
            <a:off x="2570908" y="2122999"/>
            <a:ext cx="4992688" cy="4291013"/>
          </a:xfrm>
          <a:prstGeom prst="rect">
            <a:avLst/>
          </a:prstGeom>
          <a:noFill/>
          <a:ln w="76200">
            <a:solidFill>
              <a:schemeClr val="accent1">
                <a:lumMod val="50000"/>
              </a:schemeClr>
            </a:solidFill>
            <a:miter lim="800000"/>
            <a:headEnd/>
            <a:tailEnd/>
          </a:ln>
        </p:spPr>
      </p:pic>
    </p:spTree>
    <p:extLst>
      <p:ext uri="{BB962C8B-B14F-4D97-AF65-F5344CB8AC3E}">
        <p14:creationId xmlns:p14="http://schemas.microsoft.com/office/powerpoint/2010/main" val="3886653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3026854"/>
          </a:xfrm>
        </p:spPr>
        <p:txBody>
          <a:bodyPr/>
          <a:lstStyle/>
          <a:p>
            <a:r>
              <a:rPr lang="en-US" dirty="0"/>
              <a:t>Based on what the body does naturally </a:t>
            </a:r>
          </a:p>
          <a:p>
            <a:pPr lvl="1">
              <a:buFont typeface="Wingdings" pitchFamily="2" charset="2"/>
              <a:buChar char="§"/>
            </a:pPr>
            <a:r>
              <a:rPr lang="en-US" sz="1870" dirty="0">
                <a:latin typeface="Arial" panose="020B0604020202020204" pitchFamily="34" charset="0"/>
                <a:cs typeface="Arial" panose="020B0604020202020204" pitchFamily="34" charset="0"/>
              </a:rPr>
              <a:t>Small amounts of insulin all the time (basal insulin)</a:t>
            </a:r>
          </a:p>
          <a:p>
            <a:r>
              <a:rPr lang="en-US" dirty="0"/>
              <a:t>Extra doses to cover each meal or snack as well as correct an elevated glucose (bolus insulin)</a:t>
            </a:r>
          </a:p>
          <a:p>
            <a:r>
              <a:rPr lang="en-US" dirty="0"/>
              <a:t>Precision, micro-drip insulin delivery</a:t>
            </a:r>
          </a:p>
          <a:p>
            <a:r>
              <a:rPr lang="en-US" dirty="0"/>
              <a:t>Flexibility </a:t>
            </a:r>
          </a:p>
          <a:p>
            <a:r>
              <a:rPr lang="en-US" dirty="0"/>
              <a:t>Ease of correction for high blood glucose (blood sugar) levels; keeping track of insulin on board (IOB)</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Insulin Pump Therapy</a:t>
            </a:r>
          </a:p>
        </p:txBody>
      </p:sp>
      <p:pic>
        <p:nvPicPr>
          <p:cNvPr id="4" name="Picture 3">
            <a:extLst>
              <a:ext uri="{FF2B5EF4-FFF2-40B4-BE49-F238E27FC236}">
                <a16:creationId xmlns:a16="http://schemas.microsoft.com/office/drawing/2014/main" id="{55313E63-7275-0775-12D9-3EE7DE27A1B0}"/>
              </a:ext>
            </a:extLst>
          </p:cNvPr>
          <p:cNvPicPr>
            <a:picLocks noChangeAspect="1"/>
          </p:cNvPicPr>
          <p:nvPr/>
        </p:nvPicPr>
        <p:blipFill>
          <a:blip r:embed="rId3"/>
          <a:stretch>
            <a:fillRect/>
          </a:stretch>
        </p:blipFill>
        <p:spPr>
          <a:xfrm>
            <a:off x="781232" y="2274685"/>
            <a:ext cx="977900" cy="977900"/>
          </a:xfrm>
          <a:prstGeom prst="rect">
            <a:avLst/>
          </a:prstGeom>
        </p:spPr>
      </p:pic>
    </p:spTree>
    <p:extLst>
      <p:ext uri="{BB962C8B-B14F-4D97-AF65-F5344CB8AC3E}">
        <p14:creationId xmlns:p14="http://schemas.microsoft.com/office/powerpoint/2010/main" val="3558523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What Pumps Do</a:t>
            </a:r>
          </a:p>
        </p:txBody>
      </p:sp>
      <p:sp>
        <p:nvSpPr>
          <p:cNvPr id="8" name="Rectangle 7">
            <a:extLst>
              <a:ext uri="{FF2B5EF4-FFF2-40B4-BE49-F238E27FC236}">
                <a16:creationId xmlns:a16="http://schemas.microsoft.com/office/drawing/2014/main" id="{BE83304C-D74E-88EB-C0CB-A1834D912186}"/>
              </a:ext>
            </a:extLst>
          </p:cNvPr>
          <p:cNvSpPr/>
          <p:nvPr/>
        </p:nvSpPr>
        <p:spPr>
          <a:xfrm>
            <a:off x="773043" y="2220686"/>
            <a:ext cx="4715354" cy="3536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D432377-4241-E7B7-FAB2-2DC6D0C973C0}"/>
              </a:ext>
            </a:extLst>
          </p:cNvPr>
          <p:cNvSpPr/>
          <p:nvPr/>
        </p:nvSpPr>
        <p:spPr>
          <a:xfrm>
            <a:off x="5782259" y="2220686"/>
            <a:ext cx="4715354" cy="3536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507000D-7694-11A0-9C10-F34EA4DD5A0D}"/>
              </a:ext>
            </a:extLst>
          </p:cNvPr>
          <p:cNvSpPr txBox="1"/>
          <p:nvPr/>
        </p:nvSpPr>
        <p:spPr>
          <a:xfrm>
            <a:off x="1025589" y="2421198"/>
            <a:ext cx="4199165" cy="3139321"/>
          </a:xfrm>
          <a:prstGeom prst="rect">
            <a:avLst/>
          </a:prstGeom>
          <a:noFill/>
        </p:spPr>
        <p:txBody>
          <a:bodyPr wrap="square" rtlCol="0" anchor="ctr">
            <a:spAutoFit/>
          </a:bodyPr>
          <a:lstStyle/>
          <a:p>
            <a:pPr lvl="0" rtl="0"/>
            <a:r>
              <a:rPr lang="en-US" b="1" dirty="0">
                <a:solidFill>
                  <a:schemeClr val="bg1"/>
                </a:solidFill>
                <a:latin typeface="Arial" panose="020B0604020202020204" pitchFamily="34" charset="0"/>
                <a:cs typeface="Arial" panose="020B0604020202020204" pitchFamily="34" charset="0"/>
              </a:rPr>
              <a:t>“BELLS AND WHISTLES”</a:t>
            </a:r>
          </a:p>
          <a:p>
            <a:pPr lvl="0" rtl="0"/>
            <a:endParaRPr lang="en-US" b="1" dirty="0">
              <a:solidFill>
                <a:schemeClr val="bg1"/>
              </a:solidFill>
              <a:latin typeface="Arial" panose="020B0604020202020204" pitchFamily="34" charset="0"/>
              <a:cs typeface="Arial" panose="020B0604020202020204" pitchFamily="34" charset="0"/>
            </a:endParaRPr>
          </a:p>
          <a:p>
            <a:pPr marL="285750" lvl="0" indent="-285750" rtl="0">
              <a:buFont typeface="Wingdings" pitchFamily="2" charset="2"/>
              <a:buChar char="§"/>
            </a:pPr>
            <a:r>
              <a:rPr lang="en-US" dirty="0">
                <a:solidFill>
                  <a:schemeClr val="bg1"/>
                </a:solidFill>
                <a:latin typeface="Arial" panose="020B0604020202020204" pitchFamily="34" charset="0"/>
                <a:cs typeface="Arial" panose="020B0604020202020204" pitchFamily="34" charset="0"/>
              </a:rPr>
              <a:t>Most pumps will calculate bolus dosages</a:t>
            </a:r>
          </a:p>
          <a:p>
            <a:pPr marL="285750" lvl="0" indent="-285750" rtl="0">
              <a:buFont typeface="Wingdings" pitchFamily="2" charset="2"/>
              <a:buChar char="§"/>
            </a:pPr>
            <a:r>
              <a:rPr lang="en-US" dirty="0">
                <a:solidFill>
                  <a:schemeClr val="bg1"/>
                </a:solidFill>
                <a:latin typeface="Arial" panose="020B0604020202020204" pitchFamily="34" charset="0"/>
                <a:cs typeface="Arial" panose="020B0604020202020204" pitchFamily="34" charset="0"/>
              </a:rPr>
              <a:t>Some pumps communicate with blood glucose meters and/ </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or continuous glucose monitoring systems.</a:t>
            </a:r>
          </a:p>
          <a:p>
            <a:pPr marL="285750" lvl="0" indent="-285750" rtl="0">
              <a:buFont typeface="Wingdings" pitchFamily="2" charset="2"/>
              <a:buChar char="§"/>
            </a:pPr>
            <a:r>
              <a:rPr lang="en-US" dirty="0">
                <a:solidFill>
                  <a:schemeClr val="bg1"/>
                </a:solidFill>
                <a:latin typeface="Arial" panose="020B0604020202020204" pitchFamily="34" charset="0"/>
                <a:cs typeface="Arial" panose="020B0604020202020204" pitchFamily="34" charset="0"/>
              </a:rPr>
              <a:t>Tracking active insulin (IOB)</a:t>
            </a:r>
          </a:p>
          <a:p>
            <a:pPr marL="285750" lvl="0" indent="-285750" rtl="0">
              <a:buFont typeface="Wingdings" pitchFamily="2" charset="2"/>
              <a:buChar char="§"/>
            </a:pPr>
            <a:r>
              <a:rPr lang="en-US" dirty="0">
                <a:solidFill>
                  <a:schemeClr val="bg1"/>
                </a:solidFill>
                <a:latin typeface="Arial" panose="020B0604020202020204" pitchFamily="34" charset="0"/>
                <a:cs typeface="Arial" panose="020B0604020202020204" pitchFamily="34" charset="0"/>
              </a:rPr>
              <a:t>Temporary basal rates</a:t>
            </a:r>
          </a:p>
          <a:p>
            <a:pPr lvl="0" rtl="0"/>
            <a:endParaRPr lang="en-US" b="1"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40C27970-E6AC-0553-2B09-FBB3C7D6C635}"/>
              </a:ext>
            </a:extLst>
          </p:cNvPr>
          <p:cNvSpPr txBox="1"/>
          <p:nvPr/>
        </p:nvSpPr>
        <p:spPr>
          <a:xfrm>
            <a:off x="6034806" y="2421198"/>
            <a:ext cx="4152474" cy="1477328"/>
          </a:xfrm>
          <a:prstGeom prst="rect">
            <a:avLst/>
          </a:prstGeom>
          <a:noFill/>
        </p:spPr>
        <p:txBody>
          <a:bodyPr wrap="square" rtlCol="0" anchor="ctr">
            <a:spAutoFit/>
          </a:bodyPr>
          <a:lstStyle/>
          <a:p>
            <a:pPr lvl="0" rtl="0"/>
            <a:r>
              <a:rPr lang="en-US" b="1" dirty="0">
                <a:solidFill>
                  <a:schemeClr val="bg1"/>
                </a:solidFill>
                <a:latin typeface="Arial" panose="020B0604020202020204" pitchFamily="34" charset="0"/>
                <a:cs typeface="Arial" panose="020B0604020202020204" pitchFamily="34" charset="0"/>
              </a:rPr>
              <a:t>LIMITATIONS:</a:t>
            </a:r>
          </a:p>
          <a:p>
            <a:pPr lvl="0" rtl="0"/>
            <a:endParaRPr lang="en-US" b="1" dirty="0">
              <a:solidFill>
                <a:schemeClr val="bg1"/>
              </a:solidFill>
              <a:latin typeface="Arial" panose="020B0604020202020204" pitchFamily="34" charset="0"/>
              <a:cs typeface="Arial" panose="020B0604020202020204" pitchFamily="34" charset="0"/>
            </a:endParaRPr>
          </a:p>
          <a:p>
            <a:pPr lvl="0" rtl="0"/>
            <a:r>
              <a:rPr lang="en-US" dirty="0">
                <a:solidFill>
                  <a:schemeClr val="bg1"/>
                </a:solidFill>
                <a:latin typeface="Arial" panose="020B0604020202020204" pitchFamily="34" charset="0"/>
                <a:cs typeface="Arial" panose="020B0604020202020204" pitchFamily="34" charset="0"/>
              </a:rPr>
              <a:t>Pumps rely on accurate input from humans to calculate dosing. The user can override pump-calculated doses.</a:t>
            </a:r>
          </a:p>
        </p:txBody>
      </p:sp>
      <p:cxnSp>
        <p:nvCxnSpPr>
          <p:cNvPr id="16" name="Straight Connector 15">
            <a:extLst>
              <a:ext uri="{FF2B5EF4-FFF2-40B4-BE49-F238E27FC236}">
                <a16:creationId xmlns:a16="http://schemas.microsoft.com/office/drawing/2014/main" id="{A7F5CDAA-E349-248B-89DF-E78CDCFF5225}"/>
              </a:ext>
            </a:extLst>
          </p:cNvPr>
          <p:cNvCxnSpPr>
            <a:cxnSpLocks/>
          </p:cNvCxnSpPr>
          <p:nvPr/>
        </p:nvCxnSpPr>
        <p:spPr>
          <a:xfrm>
            <a:off x="1025589" y="2883160"/>
            <a:ext cx="411557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FE13953-0958-EDEF-5E0D-ECB4F37A6EE0}"/>
              </a:ext>
            </a:extLst>
          </p:cNvPr>
          <p:cNvCxnSpPr>
            <a:cxnSpLocks/>
          </p:cNvCxnSpPr>
          <p:nvPr/>
        </p:nvCxnSpPr>
        <p:spPr>
          <a:xfrm>
            <a:off x="6101442" y="2883160"/>
            <a:ext cx="411557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0841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769985" cy="3437031"/>
          </a:xfrm>
        </p:spPr>
        <p:txBody>
          <a:bodyPr/>
          <a:lstStyle/>
          <a:p>
            <a:pPr marL="0" indent="0">
              <a:buNone/>
            </a:pPr>
            <a:r>
              <a:rPr lang="en-US" b="1" dirty="0">
                <a:solidFill>
                  <a:schemeClr val="accent1"/>
                </a:solidFill>
              </a:rPr>
              <a:t>Hybrid closed loop systems self-adjust insulin delivery based on sensor data. </a:t>
            </a:r>
          </a:p>
          <a:p>
            <a:r>
              <a:rPr lang="en-US" dirty="0"/>
              <a:t>Includes a pump and sensor to partially automate insulin delivery</a:t>
            </a:r>
          </a:p>
          <a:p>
            <a:r>
              <a:rPr lang="en-US" dirty="0"/>
              <a:t>Helps the student stay more in a target glucose range</a:t>
            </a:r>
          </a:p>
          <a:p>
            <a:r>
              <a:rPr lang="en-US" dirty="0"/>
              <a:t>Can be used in hybrid closed loop or as a basic pump (without automated delivery). The student will still need to bolus for food/make corrections.</a:t>
            </a:r>
          </a:p>
          <a:p>
            <a:pPr lvl="1">
              <a:buFont typeface="Wingdings" pitchFamily="2" charset="2"/>
              <a:buChar char="§"/>
            </a:pPr>
            <a:r>
              <a:rPr lang="en-US" sz="1870" dirty="0">
                <a:latin typeface="Arial" panose="020B0604020202020204" pitchFamily="34" charset="0"/>
                <a:cs typeface="Arial" panose="020B0604020202020204" pitchFamily="34" charset="0"/>
              </a:rPr>
              <a:t>Tandem, </a:t>
            </a:r>
            <a:r>
              <a:rPr lang="en-US" sz="1870" dirty="0" err="1">
                <a:latin typeface="Arial" panose="020B0604020202020204" pitchFamily="34" charset="0"/>
                <a:cs typeface="Arial" panose="020B0604020202020204" pitchFamily="34" charset="0"/>
              </a:rPr>
              <a:t>t:slim</a:t>
            </a:r>
            <a:r>
              <a:rPr lang="en-US" sz="1870" dirty="0">
                <a:latin typeface="Arial" panose="020B0604020202020204" pitchFamily="34" charset="0"/>
                <a:cs typeface="Arial" panose="020B0604020202020204" pitchFamily="34" charset="0"/>
              </a:rPr>
              <a:t> X2 </a:t>
            </a:r>
            <a:r>
              <a:rPr lang="en-US" sz="1870" dirty="0">
                <a:solidFill>
                  <a:schemeClr val="accent1"/>
                </a:solidFill>
                <a:latin typeface="Arial" panose="020B0604020202020204" pitchFamily="34" charset="0"/>
                <a:cs typeface="Arial" panose="020B0604020202020204" pitchFamily="34" charset="0"/>
              </a:rPr>
              <a:t>automated delivery Control IQ </a:t>
            </a:r>
          </a:p>
          <a:p>
            <a:pPr lvl="1">
              <a:buFont typeface="Wingdings" pitchFamily="2" charset="2"/>
              <a:buChar char="§"/>
            </a:pPr>
            <a:r>
              <a:rPr lang="en-US" sz="1870" dirty="0">
                <a:latin typeface="Arial" panose="020B0604020202020204" pitchFamily="34" charset="0"/>
                <a:cs typeface="Arial" panose="020B0604020202020204" pitchFamily="34" charset="0"/>
              </a:rPr>
              <a:t>Medtronic 670G or 770G </a:t>
            </a:r>
            <a:r>
              <a:rPr lang="en-US" sz="1870" dirty="0">
                <a:solidFill>
                  <a:schemeClr val="accent1"/>
                </a:solidFill>
                <a:latin typeface="Arial" panose="020B0604020202020204" pitchFamily="34" charset="0"/>
                <a:cs typeface="Arial" panose="020B0604020202020204" pitchFamily="34" charset="0"/>
              </a:rPr>
              <a:t>automated delivery = Auto Mode</a:t>
            </a:r>
          </a:p>
          <a:p>
            <a:pPr lvl="1">
              <a:buFont typeface="Wingdings" pitchFamily="2" charset="2"/>
              <a:buChar char="§"/>
            </a:pPr>
            <a:r>
              <a:rPr lang="en-US" sz="1870" dirty="0" err="1">
                <a:latin typeface="Arial" panose="020B0604020202020204" pitchFamily="34" charset="0"/>
                <a:cs typeface="Arial" panose="020B0604020202020204" pitchFamily="34" charset="0"/>
              </a:rPr>
              <a:t>Omnipod</a:t>
            </a:r>
            <a:r>
              <a:rPr lang="en-US" sz="1870" dirty="0">
                <a:latin typeface="Arial" panose="020B0604020202020204" pitchFamily="34" charset="0"/>
                <a:cs typeface="Arial" panose="020B0604020202020204" pitchFamily="34" charset="0"/>
              </a:rPr>
              <a:t> 5 </a:t>
            </a:r>
            <a:r>
              <a:rPr lang="en-US" sz="1870" dirty="0">
                <a:solidFill>
                  <a:schemeClr val="accent1"/>
                </a:solidFill>
                <a:latin typeface="Arial" panose="020B0604020202020204" pitchFamily="34" charset="0"/>
                <a:cs typeface="Arial" panose="020B0604020202020204" pitchFamily="34" charset="0"/>
              </a:rPr>
              <a:t>automated delivery automated mode</a:t>
            </a:r>
          </a:p>
          <a:p>
            <a:pPr marL="0" indent="0">
              <a:buNone/>
            </a:pPr>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Artificial Pancreas Systems</a:t>
            </a:r>
          </a:p>
        </p:txBody>
      </p:sp>
      <p:pic>
        <p:nvPicPr>
          <p:cNvPr id="4" name="Picture 3">
            <a:extLst>
              <a:ext uri="{FF2B5EF4-FFF2-40B4-BE49-F238E27FC236}">
                <a16:creationId xmlns:a16="http://schemas.microsoft.com/office/drawing/2014/main" id="{55313E63-7275-0775-12D9-3EE7DE27A1B0}"/>
              </a:ext>
            </a:extLst>
          </p:cNvPr>
          <p:cNvPicPr>
            <a:picLocks noChangeAspect="1"/>
          </p:cNvPicPr>
          <p:nvPr/>
        </p:nvPicPr>
        <p:blipFill>
          <a:blip r:embed="rId3"/>
          <a:stretch>
            <a:fillRect/>
          </a:stretch>
        </p:blipFill>
        <p:spPr>
          <a:xfrm>
            <a:off x="781232" y="2274685"/>
            <a:ext cx="977900" cy="977900"/>
          </a:xfrm>
          <a:prstGeom prst="rect">
            <a:avLst/>
          </a:prstGeom>
        </p:spPr>
      </p:pic>
    </p:spTree>
    <p:extLst>
      <p:ext uri="{BB962C8B-B14F-4D97-AF65-F5344CB8AC3E}">
        <p14:creationId xmlns:p14="http://schemas.microsoft.com/office/powerpoint/2010/main" val="2324982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769985" cy="2678105"/>
          </a:xfrm>
        </p:spPr>
        <p:txBody>
          <a:bodyPr/>
          <a:lstStyle/>
          <a:p>
            <a:r>
              <a:rPr lang="en-US" dirty="0"/>
              <a:t>Blood glucose checking with a meter </a:t>
            </a:r>
            <a:r>
              <a:rPr lang="en-US" b="1" dirty="0"/>
              <a:t>may or </a:t>
            </a:r>
            <a:r>
              <a:rPr lang="en-US" b="1" i="1" dirty="0"/>
              <a:t>may not  </a:t>
            </a:r>
            <a:r>
              <a:rPr lang="en-US" dirty="0"/>
              <a:t>be required, follow the DMMP for each student</a:t>
            </a:r>
          </a:p>
          <a:p>
            <a:r>
              <a:rPr lang="en-US" dirty="0"/>
              <a:t>Important to address alerts</a:t>
            </a:r>
          </a:p>
          <a:p>
            <a:r>
              <a:rPr lang="en-US" b="1" dirty="0">
                <a:solidFill>
                  <a:schemeClr val="accent1"/>
                </a:solidFill>
              </a:rPr>
              <a:t>Students must still bolus before meals/snacks</a:t>
            </a:r>
          </a:p>
          <a:p>
            <a:r>
              <a:rPr lang="en-US" b="1" dirty="0"/>
              <a:t>If insulin is given by injection for ketones, hybrid closed loop should be disabled</a:t>
            </a:r>
          </a:p>
          <a:p>
            <a:r>
              <a:rPr lang="en-US" dirty="0"/>
              <a:t>Students who cannot self-manage independently will require assistance</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Artificial Pancreas Systems</a:t>
            </a:r>
          </a:p>
        </p:txBody>
      </p:sp>
      <p:pic>
        <p:nvPicPr>
          <p:cNvPr id="4" name="Picture 3">
            <a:extLst>
              <a:ext uri="{FF2B5EF4-FFF2-40B4-BE49-F238E27FC236}">
                <a16:creationId xmlns:a16="http://schemas.microsoft.com/office/drawing/2014/main" id="{55313E63-7275-0775-12D9-3EE7DE27A1B0}"/>
              </a:ext>
            </a:extLst>
          </p:cNvPr>
          <p:cNvPicPr>
            <a:picLocks noChangeAspect="1"/>
          </p:cNvPicPr>
          <p:nvPr/>
        </p:nvPicPr>
        <p:blipFill>
          <a:blip r:embed="rId3"/>
          <a:stretch>
            <a:fillRect/>
          </a:stretch>
        </p:blipFill>
        <p:spPr>
          <a:xfrm>
            <a:off x="781232" y="2274685"/>
            <a:ext cx="977900" cy="977900"/>
          </a:xfrm>
          <a:prstGeom prst="rect">
            <a:avLst/>
          </a:prstGeom>
        </p:spPr>
      </p:pic>
    </p:spTree>
    <p:extLst>
      <p:ext uri="{BB962C8B-B14F-4D97-AF65-F5344CB8AC3E}">
        <p14:creationId xmlns:p14="http://schemas.microsoft.com/office/powerpoint/2010/main" val="4007698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p:txBody>
          <a:bodyPr/>
          <a:lstStyle/>
          <a:p>
            <a:r>
              <a:rPr lang="en-US" dirty="0"/>
              <a:t>What Key Personnel Need to Know About an Insulin Pump</a:t>
            </a:r>
          </a:p>
        </p:txBody>
      </p:sp>
      <p:sp>
        <p:nvSpPr>
          <p:cNvPr id="9" name="Text Placeholder 1">
            <a:extLst>
              <a:ext uri="{FF2B5EF4-FFF2-40B4-BE49-F238E27FC236}">
                <a16:creationId xmlns:a16="http://schemas.microsoft.com/office/drawing/2014/main" id="{80A934C0-FD51-5CD5-75E0-E7D5A4E03F7D}"/>
              </a:ext>
            </a:extLst>
          </p:cNvPr>
          <p:cNvSpPr>
            <a:spLocks noGrp="1"/>
          </p:cNvSpPr>
          <p:nvPr>
            <p:ph type="body" sz="quarter" idx="11"/>
          </p:nvPr>
        </p:nvSpPr>
        <p:spPr>
          <a:xfrm>
            <a:off x="1986069" y="2681198"/>
            <a:ext cx="8769985" cy="3059940"/>
          </a:xfrm>
        </p:spPr>
        <p:txBody>
          <a:bodyPr/>
          <a:lstStyle/>
          <a:p>
            <a:r>
              <a:rPr lang="en-US" dirty="0"/>
              <a:t>How to deliver routine boluses for carbohydrates (carbs) and high blood glucose</a:t>
            </a:r>
          </a:p>
          <a:p>
            <a:r>
              <a:rPr lang="en-US" dirty="0"/>
              <a:t>Signs/symptoms that pump site may need to be changed</a:t>
            </a:r>
          </a:p>
          <a:p>
            <a:r>
              <a:rPr lang="en-US" dirty="0"/>
              <a:t>When an injection by pen or syringe is indicated</a:t>
            </a:r>
          </a:p>
          <a:p>
            <a:r>
              <a:rPr lang="en-US" dirty="0"/>
              <a:t>How to disconnect or “suspend” the pump</a:t>
            </a:r>
          </a:p>
          <a:p>
            <a:pPr lvl="1"/>
            <a:r>
              <a:rPr lang="en-US" sz="1870" dirty="0">
                <a:latin typeface="Arial" panose="020B0604020202020204" pitchFamily="34" charset="0"/>
                <a:cs typeface="Arial" panose="020B0604020202020204" pitchFamily="34" charset="0"/>
              </a:rPr>
              <a:t>In the event the student becomes unconscious or has a seizure</a:t>
            </a:r>
          </a:p>
          <a:p>
            <a:pPr lvl="1"/>
            <a:r>
              <a:rPr lang="en-US" sz="1870" dirty="0">
                <a:latin typeface="Arial" panose="020B0604020202020204" pitchFamily="34" charset="0"/>
                <a:cs typeface="Arial" panose="020B0604020202020204" pitchFamily="34" charset="0"/>
              </a:rPr>
              <a:t>If instructed by the parent/guardian or diabetes care provider, e.g., during activity</a:t>
            </a:r>
          </a:p>
          <a:p>
            <a:pPr marL="0" indent="0">
              <a:buNone/>
            </a:pPr>
            <a:endParaRPr lang="en-US" dirty="0"/>
          </a:p>
        </p:txBody>
      </p:sp>
      <p:pic>
        <p:nvPicPr>
          <p:cNvPr id="13" name="Picture 12">
            <a:extLst>
              <a:ext uri="{FF2B5EF4-FFF2-40B4-BE49-F238E27FC236}">
                <a16:creationId xmlns:a16="http://schemas.microsoft.com/office/drawing/2014/main" id="{5778DB2B-582B-40D9-994F-6E9074925D5E}"/>
              </a:ext>
            </a:extLst>
          </p:cNvPr>
          <p:cNvPicPr>
            <a:picLocks noChangeAspect="1"/>
          </p:cNvPicPr>
          <p:nvPr/>
        </p:nvPicPr>
        <p:blipFill>
          <a:blip r:embed="rId3"/>
          <a:stretch>
            <a:fillRect/>
          </a:stretch>
        </p:blipFill>
        <p:spPr>
          <a:xfrm>
            <a:off x="781232" y="2750546"/>
            <a:ext cx="977900" cy="977900"/>
          </a:xfrm>
          <a:prstGeom prst="rect">
            <a:avLst/>
          </a:prstGeom>
        </p:spPr>
      </p:pic>
    </p:spTree>
    <p:extLst>
      <p:ext uri="{BB962C8B-B14F-4D97-AF65-F5344CB8AC3E}">
        <p14:creationId xmlns:p14="http://schemas.microsoft.com/office/powerpoint/2010/main" val="1297109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Sampling of Pumps</a:t>
            </a:r>
          </a:p>
        </p:txBody>
      </p:sp>
      <p:pic>
        <p:nvPicPr>
          <p:cNvPr id="14" name="Picture 2" descr="tslimX2_Top_Widget_Hero_20161001">
            <a:extLst>
              <a:ext uri="{FF2B5EF4-FFF2-40B4-BE49-F238E27FC236}">
                <a16:creationId xmlns:a16="http://schemas.microsoft.com/office/drawing/2014/main" id="{A368D4A0-70CA-319C-2BAF-AF41ACF6B3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4321"/>
          <a:stretch/>
        </p:blipFill>
        <p:spPr bwMode="auto">
          <a:xfrm>
            <a:off x="5104312" y="3931728"/>
            <a:ext cx="2145094"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63A287CD-A1E9-B8E0-8952-E38514C7156F}"/>
              </a:ext>
            </a:extLst>
          </p:cNvPr>
          <p:cNvPicPr>
            <a:picLocks noChangeAspect="1"/>
          </p:cNvPicPr>
          <p:nvPr/>
        </p:nvPicPr>
        <p:blipFill rotWithShape="1">
          <a:blip r:embed="rId4"/>
          <a:srcRect l="4729" r="11572" b="12205"/>
          <a:stretch/>
        </p:blipFill>
        <p:spPr>
          <a:xfrm>
            <a:off x="5178847" y="5279514"/>
            <a:ext cx="2070559" cy="1371600"/>
          </a:xfrm>
          <a:prstGeom prst="rect">
            <a:avLst/>
          </a:prstGeom>
        </p:spPr>
      </p:pic>
      <p:pic>
        <p:nvPicPr>
          <p:cNvPr id="18" name="Picture 1">
            <a:extLst>
              <a:ext uri="{FF2B5EF4-FFF2-40B4-BE49-F238E27FC236}">
                <a16:creationId xmlns:a16="http://schemas.microsoft.com/office/drawing/2014/main" id="{C6291415-BD66-7369-A33C-1C482714394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78847" y="1848979"/>
            <a:ext cx="1944361" cy="2082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a:extLst>
              <a:ext uri="{FF2B5EF4-FFF2-40B4-BE49-F238E27FC236}">
                <a16:creationId xmlns:a16="http://schemas.microsoft.com/office/drawing/2014/main" id="{4033E34F-49EC-BD17-1C11-C09C23F7A76A}"/>
              </a:ext>
            </a:extLst>
          </p:cNvPr>
          <p:cNvPicPr>
            <a:picLocks noChangeAspect="1"/>
          </p:cNvPicPr>
          <p:nvPr/>
        </p:nvPicPr>
        <p:blipFill rotWithShape="1">
          <a:blip r:embed="rId6"/>
          <a:srcRect l="11731" r="13189"/>
          <a:stretch/>
        </p:blipFill>
        <p:spPr>
          <a:xfrm>
            <a:off x="8475406" y="1515534"/>
            <a:ext cx="2438400" cy="2894325"/>
          </a:xfrm>
          <a:prstGeom prst="rect">
            <a:avLst/>
          </a:prstGeom>
        </p:spPr>
      </p:pic>
      <p:pic>
        <p:nvPicPr>
          <p:cNvPr id="20" name="Picture 19">
            <a:extLst>
              <a:ext uri="{FF2B5EF4-FFF2-40B4-BE49-F238E27FC236}">
                <a16:creationId xmlns:a16="http://schemas.microsoft.com/office/drawing/2014/main" id="{32220D07-E707-E80F-9449-D1C8394C31BA}"/>
              </a:ext>
            </a:extLst>
          </p:cNvPr>
          <p:cNvPicPr>
            <a:picLocks noChangeAspect="1"/>
          </p:cNvPicPr>
          <p:nvPr/>
        </p:nvPicPr>
        <p:blipFill rotWithShape="1">
          <a:blip r:embed="rId7"/>
          <a:srcRect l="3563" t="3887" r="3786" b="8362"/>
          <a:stretch/>
        </p:blipFill>
        <p:spPr>
          <a:xfrm>
            <a:off x="7429738" y="4735002"/>
            <a:ext cx="2091335" cy="1371600"/>
          </a:xfrm>
          <a:prstGeom prst="rect">
            <a:avLst/>
          </a:prstGeom>
        </p:spPr>
      </p:pic>
      <p:pic>
        <p:nvPicPr>
          <p:cNvPr id="21" name="Picture 20">
            <a:extLst>
              <a:ext uri="{FF2B5EF4-FFF2-40B4-BE49-F238E27FC236}">
                <a16:creationId xmlns:a16="http://schemas.microsoft.com/office/drawing/2014/main" id="{7FD49D8E-1A36-CEE7-EBFD-1C73A7079806}"/>
              </a:ext>
            </a:extLst>
          </p:cNvPr>
          <p:cNvPicPr>
            <a:picLocks noChangeAspect="1"/>
          </p:cNvPicPr>
          <p:nvPr/>
        </p:nvPicPr>
        <p:blipFill rotWithShape="1">
          <a:blip r:embed="rId8"/>
          <a:srcRect l="39878" t="35665" r="50000" b="28869"/>
          <a:stretch/>
        </p:blipFill>
        <p:spPr>
          <a:xfrm>
            <a:off x="2439204" y="4903387"/>
            <a:ext cx="925513" cy="973983"/>
          </a:xfrm>
          <a:prstGeom prst="rect">
            <a:avLst/>
          </a:prstGeom>
        </p:spPr>
      </p:pic>
      <p:pic>
        <p:nvPicPr>
          <p:cNvPr id="22" name="Picture 21">
            <a:extLst>
              <a:ext uri="{FF2B5EF4-FFF2-40B4-BE49-F238E27FC236}">
                <a16:creationId xmlns:a16="http://schemas.microsoft.com/office/drawing/2014/main" id="{13F59EA3-6BC7-A220-7FD0-15535416F416}"/>
              </a:ext>
            </a:extLst>
          </p:cNvPr>
          <p:cNvPicPr>
            <a:picLocks noChangeAspect="1"/>
          </p:cNvPicPr>
          <p:nvPr/>
        </p:nvPicPr>
        <p:blipFill rotWithShape="1">
          <a:blip r:embed="rId8"/>
          <a:srcRect l="4554" t="9767" r="80955" b="4217"/>
          <a:stretch/>
        </p:blipFill>
        <p:spPr>
          <a:xfrm>
            <a:off x="1576982" y="4409859"/>
            <a:ext cx="1022878" cy="1823459"/>
          </a:xfrm>
          <a:prstGeom prst="rect">
            <a:avLst/>
          </a:prstGeom>
        </p:spPr>
      </p:pic>
      <p:pic>
        <p:nvPicPr>
          <p:cNvPr id="23" name="Picture 22">
            <a:extLst>
              <a:ext uri="{FF2B5EF4-FFF2-40B4-BE49-F238E27FC236}">
                <a16:creationId xmlns:a16="http://schemas.microsoft.com/office/drawing/2014/main" id="{3F966476-C344-5C4B-2E53-FD24C7B45B5D}"/>
              </a:ext>
            </a:extLst>
          </p:cNvPr>
          <p:cNvPicPr>
            <a:picLocks noChangeAspect="1"/>
          </p:cNvPicPr>
          <p:nvPr/>
        </p:nvPicPr>
        <p:blipFill rotWithShape="1">
          <a:blip r:embed="rId8"/>
          <a:srcRect l="78333" t="22267" r="9166" b="16689"/>
          <a:stretch/>
        </p:blipFill>
        <p:spPr>
          <a:xfrm>
            <a:off x="3265779" y="4754001"/>
            <a:ext cx="925513" cy="1357419"/>
          </a:xfrm>
          <a:prstGeom prst="rect">
            <a:avLst/>
          </a:prstGeom>
        </p:spPr>
      </p:pic>
      <p:pic>
        <p:nvPicPr>
          <p:cNvPr id="24" name="Picture 2" descr="Image result for picture of omnipod 5">
            <a:extLst>
              <a:ext uri="{FF2B5EF4-FFF2-40B4-BE49-F238E27FC236}">
                <a16:creationId xmlns:a16="http://schemas.microsoft.com/office/drawing/2014/main" id="{52165491-0821-EA3D-013B-B4782D4BC7F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71735" y="2111172"/>
            <a:ext cx="2529241" cy="2045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9387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2212D1B-65AD-BB91-86AA-9DD2234D41D6}"/>
              </a:ext>
            </a:extLst>
          </p:cNvPr>
          <p:cNvSpPr/>
          <p:nvPr/>
        </p:nvSpPr>
        <p:spPr>
          <a:xfrm>
            <a:off x="5866281" y="3701991"/>
            <a:ext cx="4971346" cy="22339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5F1BE75-5D02-B3E2-5687-19A38F2FABF1}"/>
              </a:ext>
            </a:extLst>
          </p:cNvPr>
          <p:cNvSpPr/>
          <p:nvPr/>
        </p:nvSpPr>
        <p:spPr>
          <a:xfrm>
            <a:off x="779001" y="3701991"/>
            <a:ext cx="4971346" cy="22339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91853" y="2055530"/>
            <a:ext cx="10492032" cy="1646733"/>
          </a:xfrm>
        </p:spPr>
        <p:txBody>
          <a:bodyPr/>
          <a:lstStyle/>
          <a:p>
            <a:pPr marL="0" indent="0">
              <a:buNone/>
            </a:pPr>
            <a:r>
              <a:rPr lang="en-US" b="1" dirty="0">
                <a:solidFill>
                  <a:schemeClr val="accent1"/>
                </a:solidFill>
              </a:rPr>
              <a:t>In cases of pump or site malfunction, </a:t>
            </a:r>
            <a:r>
              <a:rPr lang="en-US" b="1" i="1" dirty="0">
                <a:solidFill>
                  <a:schemeClr val="accent1"/>
                </a:solidFill>
              </a:rPr>
              <a:t>always</a:t>
            </a:r>
            <a:r>
              <a:rPr lang="en-US" b="1" dirty="0">
                <a:solidFill>
                  <a:schemeClr val="accent1"/>
                </a:solidFill>
              </a:rPr>
              <a:t> notify the parent/guardian</a:t>
            </a:r>
          </a:p>
          <a:p>
            <a:r>
              <a:rPr lang="en-US" sz="1600" dirty="0"/>
              <a:t>Immediate site change is recommended if a pump site error occurs. For delayed or pump malfunctions, one common response is to provide correctional insulin with injection to reduce risk for hyperglycemia (high blood glucose) and diabetic ketoacidosis (DKA)</a:t>
            </a:r>
          </a:p>
          <a:p>
            <a:pPr marL="0" indent="0">
              <a:buNone/>
            </a:pPr>
            <a:endParaRPr lang="en-US" b="1" dirty="0">
              <a:solidFill>
                <a:schemeClr val="accent1"/>
              </a:solidFill>
            </a:endParaRP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869982"/>
          </a:xfrm>
        </p:spPr>
        <p:txBody>
          <a:bodyPr/>
          <a:lstStyle/>
          <a:p>
            <a:r>
              <a:rPr lang="en-US" dirty="0"/>
              <a:t>Method of Delivery</a:t>
            </a:r>
          </a:p>
        </p:txBody>
      </p:sp>
      <p:sp>
        <p:nvSpPr>
          <p:cNvPr id="6" name="Text Placeholder 19">
            <a:extLst>
              <a:ext uri="{FF2B5EF4-FFF2-40B4-BE49-F238E27FC236}">
                <a16:creationId xmlns:a16="http://schemas.microsoft.com/office/drawing/2014/main" id="{29F8E28D-16AE-3671-B4B1-312813F27E22}"/>
              </a:ext>
            </a:extLst>
          </p:cNvPr>
          <p:cNvSpPr txBox="1">
            <a:spLocks/>
          </p:cNvSpPr>
          <p:nvPr/>
        </p:nvSpPr>
        <p:spPr>
          <a:xfrm>
            <a:off x="1061123" y="3866114"/>
            <a:ext cx="3826420" cy="378423"/>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INSULIN INJECTION</a:t>
            </a:r>
          </a:p>
        </p:txBody>
      </p:sp>
      <p:sp>
        <p:nvSpPr>
          <p:cNvPr id="7" name="Text Placeholder 20">
            <a:extLst>
              <a:ext uri="{FF2B5EF4-FFF2-40B4-BE49-F238E27FC236}">
                <a16:creationId xmlns:a16="http://schemas.microsoft.com/office/drawing/2014/main" id="{FFF037F7-C0F8-E2DA-E9CC-9DD6009DD0F2}"/>
              </a:ext>
            </a:extLst>
          </p:cNvPr>
          <p:cNvSpPr txBox="1">
            <a:spLocks/>
          </p:cNvSpPr>
          <p:nvPr/>
        </p:nvSpPr>
        <p:spPr>
          <a:xfrm>
            <a:off x="1034011" y="4354300"/>
            <a:ext cx="4356202" cy="840316"/>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buFont typeface="Wingdings" pitchFamily="2" charset="2"/>
              <a:buChar char="§"/>
            </a:pPr>
            <a:r>
              <a:rPr lang="en-US" sz="1400" dirty="0">
                <a:solidFill>
                  <a:schemeClr val="bg1"/>
                </a:solidFill>
                <a:latin typeface="Arial" panose="020B0604020202020204" pitchFamily="34" charset="0"/>
                <a:cs typeface="Arial" panose="020B0604020202020204" pitchFamily="34" charset="0"/>
              </a:rPr>
              <a:t>Prescribed insulin therapy</a:t>
            </a:r>
          </a:p>
          <a:p>
            <a:pPr>
              <a:buFont typeface="Wingdings" pitchFamily="2" charset="2"/>
              <a:buChar char="§"/>
            </a:pPr>
            <a:r>
              <a:rPr lang="en-US" sz="1400" dirty="0">
                <a:solidFill>
                  <a:schemeClr val="bg1"/>
                </a:solidFill>
                <a:latin typeface="Arial" panose="020B0604020202020204" pitchFamily="34" charset="0"/>
                <a:cs typeface="Arial" panose="020B0604020202020204" pitchFamily="34" charset="0"/>
              </a:rPr>
              <a:t>Prescribed as back-up plan if insulin pump malfunctions</a:t>
            </a:r>
          </a:p>
          <a:p>
            <a:pPr>
              <a:buFont typeface="Wingdings" pitchFamily="2" charset="2"/>
              <a:buChar char="§"/>
            </a:pPr>
            <a:r>
              <a:rPr lang="en-US" sz="1400" dirty="0">
                <a:solidFill>
                  <a:schemeClr val="bg1"/>
                </a:solidFill>
                <a:latin typeface="Arial" panose="020B0604020202020204" pitchFamily="34" charset="0"/>
                <a:cs typeface="Arial" panose="020B0604020202020204" pitchFamily="34" charset="0"/>
              </a:rPr>
              <a:t>Prescribed for only certain seasons – determined by student, parent/guardian, and provider</a:t>
            </a:r>
          </a:p>
        </p:txBody>
      </p:sp>
      <p:sp>
        <p:nvSpPr>
          <p:cNvPr id="8" name="Text Placeholder 21">
            <a:extLst>
              <a:ext uri="{FF2B5EF4-FFF2-40B4-BE49-F238E27FC236}">
                <a16:creationId xmlns:a16="http://schemas.microsoft.com/office/drawing/2014/main" id="{31FFE286-2B19-AD1C-3362-F4449C886DD4}"/>
              </a:ext>
            </a:extLst>
          </p:cNvPr>
          <p:cNvSpPr txBox="1">
            <a:spLocks/>
          </p:cNvSpPr>
          <p:nvPr/>
        </p:nvSpPr>
        <p:spPr>
          <a:xfrm>
            <a:off x="6135415" y="3866114"/>
            <a:ext cx="3826420" cy="378423"/>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b="1" dirty="0">
                <a:solidFill>
                  <a:schemeClr val="bg1"/>
                </a:solidFill>
                <a:latin typeface="Arial" panose="020B0604020202020204" pitchFamily="34" charset="0"/>
                <a:cs typeface="Arial" panose="020B0604020202020204" pitchFamily="34" charset="0"/>
              </a:rPr>
              <a:t>INSULIN PUMP</a:t>
            </a:r>
          </a:p>
        </p:txBody>
      </p:sp>
      <p:sp>
        <p:nvSpPr>
          <p:cNvPr id="9" name="Text Placeholder 22">
            <a:extLst>
              <a:ext uri="{FF2B5EF4-FFF2-40B4-BE49-F238E27FC236}">
                <a16:creationId xmlns:a16="http://schemas.microsoft.com/office/drawing/2014/main" id="{204B71A5-7B90-E8FD-197B-0EB80A3F1B42}"/>
              </a:ext>
            </a:extLst>
          </p:cNvPr>
          <p:cNvSpPr txBox="1">
            <a:spLocks/>
          </p:cNvSpPr>
          <p:nvPr/>
        </p:nvSpPr>
        <p:spPr>
          <a:xfrm>
            <a:off x="6098149" y="4354300"/>
            <a:ext cx="4554615" cy="840316"/>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buFont typeface="Wingdings" pitchFamily="2" charset="2"/>
              <a:buChar char="§"/>
            </a:pPr>
            <a:r>
              <a:rPr lang="en-US" sz="1400" dirty="0">
                <a:solidFill>
                  <a:schemeClr val="bg1"/>
                </a:solidFill>
                <a:latin typeface="Arial" panose="020B0604020202020204" pitchFamily="34" charset="0"/>
                <a:cs typeface="Arial" panose="020B0604020202020204" pitchFamily="34" charset="0"/>
              </a:rPr>
              <a:t>Prescribed and intended year-round use unless pump malfunctions</a:t>
            </a:r>
          </a:p>
          <a:p>
            <a:pPr>
              <a:buFont typeface="Wingdings" pitchFamily="2" charset="2"/>
              <a:buChar char="§"/>
            </a:pPr>
            <a:r>
              <a:rPr lang="en-US" sz="1400" dirty="0">
                <a:solidFill>
                  <a:schemeClr val="bg1"/>
                </a:solidFill>
                <a:latin typeface="Arial" panose="020B0604020202020204" pitchFamily="34" charset="0"/>
                <a:cs typeface="Arial" panose="020B0604020202020204" pitchFamily="34" charset="0"/>
              </a:rPr>
              <a:t>Prescribed and used for only certain reasons – determined by student, parent/guardian, and health care provider</a:t>
            </a:r>
          </a:p>
          <a:p>
            <a:pPr marL="0" indent="0">
              <a:buNone/>
            </a:pPr>
            <a:endParaRPr lang="en-US" sz="1400" dirty="0">
              <a:solidFill>
                <a:schemeClr val="bg1"/>
              </a:solidFill>
              <a:latin typeface="Arial" panose="020B0604020202020204" pitchFamily="34" charset="0"/>
              <a:cs typeface="Arial" panose="020B0604020202020204" pitchFamily="34" charset="0"/>
            </a:endParaRPr>
          </a:p>
        </p:txBody>
      </p:sp>
      <p:cxnSp>
        <p:nvCxnSpPr>
          <p:cNvPr id="12" name="Straight Connector 11">
            <a:extLst>
              <a:ext uri="{FF2B5EF4-FFF2-40B4-BE49-F238E27FC236}">
                <a16:creationId xmlns:a16="http://schemas.microsoft.com/office/drawing/2014/main" id="{B3FF0615-0BA5-6D7F-ADC6-B17309694D9A}"/>
              </a:ext>
            </a:extLst>
          </p:cNvPr>
          <p:cNvCxnSpPr>
            <a:cxnSpLocks/>
          </p:cNvCxnSpPr>
          <p:nvPr/>
        </p:nvCxnSpPr>
        <p:spPr>
          <a:xfrm>
            <a:off x="1127905" y="4244541"/>
            <a:ext cx="402436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B28963C-AC5D-86AB-0D3F-90FBE063DE4E}"/>
              </a:ext>
            </a:extLst>
          </p:cNvPr>
          <p:cNvCxnSpPr>
            <a:cxnSpLocks/>
          </p:cNvCxnSpPr>
          <p:nvPr/>
        </p:nvCxnSpPr>
        <p:spPr>
          <a:xfrm>
            <a:off x="6187244" y="4244541"/>
            <a:ext cx="402733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U-Turn Arrow 3">
            <a:extLst>
              <a:ext uri="{FF2B5EF4-FFF2-40B4-BE49-F238E27FC236}">
                <a16:creationId xmlns:a16="http://schemas.microsoft.com/office/drawing/2014/main" id="{12B94DF4-F805-6003-AEBE-FE9E41D63990}"/>
              </a:ext>
            </a:extLst>
          </p:cNvPr>
          <p:cNvSpPr/>
          <p:nvPr/>
        </p:nvSpPr>
        <p:spPr>
          <a:xfrm>
            <a:off x="4056687" y="3349280"/>
            <a:ext cx="3767991" cy="429370"/>
          </a:xfrm>
          <a:prstGeom prst="uturnArrow">
            <a:avLst>
              <a:gd name="adj1" fmla="val 20654"/>
              <a:gd name="adj2" fmla="val 25000"/>
              <a:gd name="adj3" fmla="val 26852"/>
              <a:gd name="adj4" fmla="val 43750"/>
              <a:gd name="adj5" fmla="val 75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U-Turn Arrow 4">
            <a:extLst>
              <a:ext uri="{FF2B5EF4-FFF2-40B4-BE49-F238E27FC236}">
                <a16:creationId xmlns:a16="http://schemas.microsoft.com/office/drawing/2014/main" id="{42B7F2AB-6FCE-2BC0-50D0-C729D5C362CA}"/>
              </a:ext>
            </a:extLst>
          </p:cNvPr>
          <p:cNvSpPr/>
          <p:nvPr/>
        </p:nvSpPr>
        <p:spPr>
          <a:xfrm rot="10800000">
            <a:off x="4016495" y="5860860"/>
            <a:ext cx="3767991" cy="429370"/>
          </a:xfrm>
          <a:prstGeom prst="uturnArrow">
            <a:avLst>
              <a:gd name="adj1" fmla="val 20654"/>
              <a:gd name="adj2" fmla="val 25000"/>
              <a:gd name="adj3" fmla="val 26852"/>
              <a:gd name="adj4" fmla="val 43750"/>
              <a:gd name="adj5" fmla="val 75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72488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p:txBody>
          <a:bodyPr/>
          <a:lstStyle/>
          <a:p>
            <a:r>
              <a:rPr lang="en-US" dirty="0"/>
              <a:t>Pump Supplies at School</a:t>
            </a:r>
          </a:p>
        </p:txBody>
      </p:sp>
      <p:sp>
        <p:nvSpPr>
          <p:cNvPr id="9" name="Text Placeholder 1">
            <a:extLst>
              <a:ext uri="{FF2B5EF4-FFF2-40B4-BE49-F238E27FC236}">
                <a16:creationId xmlns:a16="http://schemas.microsoft.com/office/drawing/2014/main" id="{80A934C0-FD51-5CD5-75E0-E7D5A4E03F7D}"/>
              </a:ext>
            </a:extLst>
          </p:cNvPr>
          <p:cNvSpPr>
            <a:spLocks noGrp="1"/>
          </p:cNvSpPr>
          <p:nvPr>
            <p:ph type="body" sz="quarter" idx="11"/>
          </p:nvPr>
        </p:nvSpPr>
        <p:spPr>
          <a:xfrm>
            <a:off x="768836" y="5003982"/>
            <a:ext cx="9987218" cy="1041717"/>
          </a:xfrm>
        </p:spPr>
        <p:txBody>
          <a:bodyPr/>
          <a:lstStyle/>
          <a:p>
            <a:pPr marL="0" indent="0">
              <a:buNone/>
            </a:pPr>
            <a:r>
              <a:rPr lang="en-US" dirty="0"/>
              <a:t>In cases where the pump is disconnected (for example in PE), the insulin pump should be placed in a secure place as designated in the student’s written DMMP.  In cases of pump or site malfunction, always notify the parent/guardian, endocrinologist, and back-up plan, per DMMP.</a:t>
            </a:r>
          </a:p>
        </p:txBody>
      </p:sp>
      <p:graphicFrame>
        <p:nvGraphicFramePr>
          <p:cNvPr id="2" name="Content Placeholder 5">
            <a:extLst>
              <a:ext uri="{FF2B5EF4-FFF2-40B4-BE49-F238E27FC236}">
                <a16:creationId xmlns:a16="http://schemas.microsoft.com/office/drawing/2014/main" id="{96006A38-D0A7-89F8-7563-AEEC34AABB2B}"/>
              </a:ext>
            </a:extLst>
          </p:cNvPr>
          <p:cNvGraphicFramePr>
            <a:graphicFrameLocks/>
          </p:cNvGraphicFramePr>
          <p:nvPr>
            <p:extLst>
              <p:ext uri="{D42A27DB-BD31-4B8C-83A1-F6EECF244321}">
                <p14:modId xmlns:p14="http://schemas.microsoft.com/office/powerpoint/2010/main" val="1537311384"/>
              </p:ext>
            </p:extLst>
          </p:nvPr>
        </p:nvGraphicFramePr>
        <p:xfrm>
          <a:off x="414274" y="2068370"/>
          <a:ext cx="11202339" cy="27212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0410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3977-5DF2-4BC0-C6E5-CABCD63C4801}"/>
              </a:ext>
            </a:extLst>
          </p:cNvPr>
          <p:cNvSpPr>
            <a:spLocks noGrp="1"/>
          </p:cNvSpPr>
          <p:nvPr>
            <p:ph type="title"/>
          </p:nvPr>
        </p:nvSpPr>
        <p:spPr>
          <a:xfrm>
            <a:off x="1612055" y="2544843"/>
            <a:ext cx="8967891" cy="332399"/>
          </a:xfrm>
        </p:spPr>
        <p:txBody>
          <a:bodyPr/>
          <a:lstStyle/>
          <a:p>
            <a:r>
              <a:rPr lang="en-US" sz="2400" dirty="0"/>
              <a:t>Module 9 Pre- and Post-Tests:</a:t>
            </a:r>
          </a:p>
        </p:txBody>
      </p:sp>
      <p:sp>
        <p:nvSpPr>
          <p:cNvPr id="3" name="Title 2">
            <a:extLst>
              <a:ext uri="{FF2B5EF4-FFF2-40B4-BE49-F238E27FC236}">
                <a16:creationId xmlns:a16="http://schemas.microsoft.com/office/drawing/2014/main" id="{90B1C8ED-65C9-8DD9-34DC-4733D081F373}"/>
              </a:ext>
            </a:extLst>
          </p:cNvPr>
          <p:cNvSpPr txBox="1">
            <a:spLocks/>
          </p:cNvSpPr>
          <p:nvPr/>
        </p:nvSpPr>
        <p:spPr>
          <a:xfrm>
            <a:off x="1612053" y="2950621"/>
            <a:ext cx="8856893" cy="1182760"/>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4270" dirty="0">
                <a:solidFill>
                  <a:schemeClr val="tx1"/>
                </a:solidFill>
              </a:rPr>
              <a:t>INSULIN BY PUMP</a:t>
            </a:r>
          </a:p>
          <a:p>
            <a:endParaRPr lang="en-US" sz="4270" dirty="0">
              <a:solidFill>
                <a:schemeClr val="tx1"/>
              </a:solidFill>
            </a:endParaRPr>
          </a:p>
        </p:txBody>
      </p:sp>
      <p:sp>
        <p:nvSpPr>
          <p:cNvPr id="4" name="Title 2">
            <a:extLst>
              <a:ext uri="{FF2B5EF4-FFF2-40B4-BE49-F238E27FC236}">
                <a16:creationId xmlns:a16="http://schemas.microsoft.com/office/drawing/2014/main" id="{CCF21B77-8771-AF8A-3C79-836228A252A9}"/>
              </a:ext>
            </a:extLst>
          </p:cNvPr>
          <p:cNvSpPr txBox="1">
            <a:spLocks/>
          </p:cNvSpPr>
          <p:nvPr/>
        </p:nvSpPr>
        <p:spPr>
          <a:xfrm>
            <a:off x="1612054" y="6244799"/>
            <a:ext cx="8324426" cy="221599"/>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1600" b="0" dirty="0"/>
              <a:t>This tool may be freely duplicated and distributed for training purposes</a:t>
            </a:r>
          </a:p>
        </p:txBody>
      </p:sp>
    </p:spTree>
    <p:extLst>
      <p:ext uri="{BB962C8B-B14F-4D97-AF65-F5344CB8AC3E}">
        <p14:creationId xmlns:p14="http://schemas.microsoft.com/office/powerpoint/2010/main" val="2442357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7D0AC1B-0A42-1FF7-2BDC-227ED19EEA84}"/>
              </a:ext>
            </a:extLst>
          </p:cNvPr>
          <p:cNvSpPr>
            <a:spLocks noChangeArrowheads="1"/>
          </p:cNvSpPr>
          <p:nvPr/>
        </p:nvSpPr>
        <p:spPr bwMode="auto">
          <a:xfrm>
            <a:off x="731520" y="1200467"/>
            <a:ext cx="4746788"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Pumps deliver insulin through:</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 tube inserted under skin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 pod attached to body</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 and b</a:t>
            </a:r>
          </a:p>
          <a:p>
            <a:pPr marL="800100" lvl="1" indent="-342900">
              <a:spcBef>
                <a:spcPct val="0"/>
              </a:spcBef>
              <a:buClr>
                <a:schemeClr val="accent1"/>
              </a:buClr>
              <a:buSzPct val="100000"/>
              <a:buFont typeface="+mj-lt"/>
              <a:buAutoNum type="alphaLcPeriod"/>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Most pumps can calculate insulin dosages based on carbohydrate intake and blood glucose levels entered into the device.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p:txBody>
      </p:sp>
      <p:sp>
        <p:nvSpPr>
          <p:cNvPr id="2" name="Rectangle 1">
            <a:extLst>
              <a:ext uri="{FF2B5EF4-FFF2-40B4-BE49-F238E27FC236}">
                <a16:creationId xmlns:a16="http://schemas.microsoft.com/office/drawing/2014/main" id="{B3F68E3B-BE0F-2A00-A841-68770F488D6F}"/>
              </a:ext>
            </a:extLst>
          </p:cNvPr>
          <p:cNvSpPr>
            <a:spLocks noChangeArrowheads="1"/>
          </p:cNvSpPr>
          <p:nvPr/>
        </p:nvSpPr>
        <p:spPr bwMode="auto">
          <a:xfrm>
            <a:off x="5835365" y="1200467"/>
            <a:ext cx="4746788"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mj-lt"/>
              <a:buAutoNum type="arabicPeriod" startAt="3"/>
            </a:pPr>
            <a:r>
              <a:rPr lang="en-US" sz="1600" b="1" i="0" spc="-10" dirty="0">
                <a:solidFill>
                  <a:srgbClr val="231F20"/>
                </a:solidFill>
                <a:latin typeface="Arial" panose="020B0604020202020204" pitchFamily="34" charset="0"/>
                <a:ea typeface="Calibri" panose="020F0502020204030204" pitchFamily="34" charset="0"/>
                <a:cs typeface="Times New Roman" panose="02020603050405020304" pitchFamily="18" charset="0"/>
              </a:rPr>
              <a:t>Advantage(s) of using an insulin pump that have been reported include:</a:t>
            </a:r>
            <a:endParaRPr lang="en-US" altLang="en-US" sz="1600" b="1" dirty="0">
              <a:solidFill>
                <a:srgbClr val="231F20"/>
              </a:solidFill>
              <a:latin typeface="Arial" panose="020B0604020202020204" pitchFamily="34" charset="0"/>
              <a:cs typeface="Calibri" panose="020F0502020204030204" pitchFamily="34" charset="0"/>
            </a:endParaRP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Allows for finer adjustment of insulin dosages</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Convenience without multiple daily injections</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Monitors “on board” or “active” insulin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Calculates insulin dosage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All the above</a:t>
            </a:r>
          </a:p>
          <a:p>
            <a:pPr marL="800100" lvl="1" indent="-342900">
              <a:spcBef>
                <a:spcPct val="0"/>
              </a:spcBef>
              <a:buClr>
                <a:schemeClr val="accent1"/>
              </a:buClr>
              <a:buSzPct val="100000"/>
              <a:buFont typeface="+mj-lt"/>
              <a:buAutoNum type="alphaLcPeriod"/>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Arial Black" panose="020B0A04020102020204" pitchFamily="34" charset="0"/>
              <a:buAutoNum type="arabicPeriod" startAt="3"/>
            </a:pPr>
            <a:r>
              <a:rPr lang="en-US" altLang="en-US" sz="1600" b="1" dirty="0">
                <a:solidFill>
                  <a:srgbClr val="231F20"/>
                </a:solidFill>
                <a:latin typeface="Arial" panose="020B0604020202020204" pitchFamily="34" charset="0"/>
                <a:cs typeface="Calibri" panose="020F0502020204030204" pitchFamily="34" charset="0"/>
              </a:rPr>
              <a:t>A back-up plan for giving insulin should be in place for any problems with the pump.</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marL="457200" lvl="1" indent="0">
              <a:spcBef>
                <a:spcPct val="0"/>
              </a:spcBef>
              <a:buClr>
                <a:schemeClr val="accent1"/>
              </a:buClr>
              <a:buSzPct val="100000"/>
              <a:buNone/>
            </a:pPr>
            <a:endParaRPr lang="en-US" altLang="en-US" sz="1600" dirty="0">
              <a:solidFill>
                <a:srgbClr val="231F20"/>
              </a:solidFill>
              <a:latin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2329659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710F-8D33-BBC3-3981-C0773C88A77D}"/>
              </a:ext>
            </a:extLst>
          </p:cNvPr>
          <p:cNvSpPr>
            <a:spLocks noGrp="1"/>
          </p:cNvSpPr>
          <p:nvPr>
            <p:ph type="title"/>
          </p:nvPr>
        </p:nvSpPr>
        <p:spPr/>
        <p:txBody>
          <a:bodyPr/>
          <a:lstStyle/>
          <a:p>
            <a:r>
              <a:rPr lang="en-US" dirty="0"/>
              <a:t>Disclaimer</a:t>
            </a:r>
          </a:p>
        </p:txBody>
      </p:sp>
      <p:sp>
        <p:nvSpPr>
          <p:cNvPr id="3" name="Title 1">
            <a:extLst>
              <a:ext uri="{FF2B5EF4-FFF2-40B4-BE49-F238E27FC236}">
                <a16:creationId xmlns:a16="http://schemas.microsoft.com/office/drawing/2014/main" id="{49ED2972-DAE9-AFBD-AC85-179D15C5B864}"/>
              </a:ext>
            </a:extLst>
          </p:cNvPr>
          <p:cNvSpPr txBox="1">
            <a:spLocks/>
          </p:cNvSpPr>
          <p:nvPr/>
        </p:nvSpPr>
        <p:spPr>
          <a:xfrm>
            <a:off x="1612055" y="3215403"/>
            <a:ext cx="8967891" cy="997196"/>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tx1"/>
                </a:solidFill>
                <a:latin typeface="Arial" panose="020B0604020202020204" pitchFamily="34" charset="0"/>
                <a:ea typeface="+mj-ea"/>
                <a:cs typeface="Arial" panose="020B0604020202020204" pitchFamily="34" charset="0"/>
              </a:defRPr>
            </a:lvl1pPr>
          </a:lstStyle>
          <a:p>
            <a:r>
              <a:rPr lang="en-US" sz="2400" b="0" dirty="0"/>
              <a:t>This presentation is not intended to provide legal or health care advice. Please consult with a legal or health care professional regarding your specific questions or needs.</a:t>
            </a:r>
          </a:p>
        </p:txBody>
      </p:sp>
    </p:spTree>
    <p:extLst>
      <p:ext uri="{BB962C8B-B14F-4D97-AF65-F5344CB8AC3E}">
        <p14:creationId xmlns:p14="http://schemas.microsoft.com/office/powerpoint/2010/main" val="1019280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A9F4-4EF5-D8F9-CFE7-498E0CD8142C}"/>
              </a:ext>
            </a:extLst>
          </p:cNvPr>
          <p:cNvSpPr>
            <a:spLocks noGrp="1"/>
          </p:cNvSpPr>
          <p:nvPr>
            <p:ph type="title"/>
          </p:nvPr>
        </p:nvSpPr>
        <p:spPr/>
        <p:txBody>
          <a:bodyPr/>
          <a:lstStyle/>
          <a:p>
            <a:r>
              <a:rPr lang="en-US" dirty="0"/>
              <a:t>Where to Get More Information</a:t>
            </a:r>
          </a:p>
        </p:txBody>
      </p:sp>
      <p:sp>
        <p:nvSpPr>
          <p:cNvPr id="3" name="Title 1">
            <a:extLst>
              <a:ext uri="{FF2B5EF4-FFF2-40B4-BE49-F238E27FC236}">
                <a16:creationId xmlns:a16="http://schemas.microsoft.com/office/drawing/2014/main" id="{F537BA72-30D1-A34B-CD15-3A0FAC9E1915}"/>
              </a:ext>
            </a:extLst>
          </p:cNvPr>
          <p:cNvSpPr txBox="1">
            <a:spLocks/>
          </p:cNvSpPr>
          <p:nvPr/>
        </p:nvSpPr>
        <p:spPr>
          <a:xfrm>
            <a:off x="5567680" y="3800692"/>
            <a:ext cx="4937760" cy="1717393"/>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pPr>
              <a:lnSpc>
                <a:spcPct val="150000"/>
              </a:lnSpc>
            </a:pPr>
            <a:r>
              <a:rPr lang="en-US" sz="2000" dirty="0"/>
              <a:t>AMERICAN DIABETES ASSOCIATION</a:t>
            </a:r>
          </a:p>
          <a:p>
            <a:pPr>
              <a:lnSpc>
                <a:spcPct val="150000"/>
              </a:lnSpc>
            </a:pPr>
            <a:r>
              <a:rPr lang="en-US" sz="2000" b="0" dirty="0"/>
              <a:t>1-800-DIABETES (342-2383)</a:t>
            </a:r>
          </a:p>
          <a:p>
            <a:pPr>
              <a:lnSpc>
                <a:spcPct val="150000"/>
              </a:lnSpc>
            </a:pPr>
            <a:r>
              <a:rPr lang="en-US" sz="2000" b="0" dirty="0"/>
              <a:t>DIABETES.ORG/SAFEATSCHOOL</a:t>
            </a:r>
          </a:p>
          <a:p>
            <a:endParaRPr lang="en-US" sz="2400" dirty="0"/>
          </a:p>
        </p:txBody>
      </p:sp>
      <p:pic>
        <p:nvPicPr>
          <p:cNvPr id="4" name="Picture 3">
            <a:extLst>
              <a:ext uri="{FF2B5EF4-FFF2-40B4-BE49-F238E27FC236}">
                <a16:creationId xmlns:a16="http://schemas.microsoft.com/office/drawing/2014/main" id="{88CB429D-4237-1AC0-D7B9-04BAB81B96F7}"/>
              </a:ext>
            </a:extLst>
          </p:cNvPr>
          <p:cNvPicPr>
            <a:picLocks noChangeAspect="1"/>
          </p:cNvPicPr>
          <p:nvPr/>
        </p:nvPicPr>
        <p:blipFill>
          <a:blip r:embed="rId3"/>
          <a:stretch>
            <a:fillRect/>
          </a:stretch>
        </p:blipFill>
        <p:spPr>
          <a:xfrm>
            <a:off x="1612055" y="3929070"/>
            <a:ext cx="2949785" cy="1124606"/>
          </a:xfrm>
          <a:prstGeom prst="rect">
            <a:avLst/>
          </a:prstGeom>
        </p:spPr>
      </p:pic>
      <p:cxnSp>
        <p:nvCxnSpPr>
          <p:cNvPr id="6" name="Straight Connector 5">
            <a:extLst>
              <a:ext uri="{FF2B5EF4-FFF2-40B4-BE49-F238E27FC236}">
                <a16:creationId xmlns:a16="http://schemas.microsoft.com/office/drawing/2014/main" id="{F16FF037-48AF-90D4-AFBA-39A9FA5319CB}"/>
              </a:ext>
            </a:extLst>
          </p:cNvPr>
          <p:cNvCxnSpPr/>
          <p:nvPr/>
        </p:nvCxnSpPr>
        <p:spPr>
          <a:xfrm>
            <a:off x="4693920" y="3726706"/>
            <a:ext cx="0" cy="1993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FE9E9AD-3D92-86AA-7A62-94BD28289473}"/>
              </a:ext>
            </a:extLst>
          </p:cNvPr>
          <p:cNvCxnSpPr>
            <a:cxnSpLocks/>
          </p:cNvCxnSpPr>
          <p:nvPr/>
        </p:nvCxnSpPr>
        <p:spPr>
          <a:xfrm flipV="1">
            <a:off x="5069840" y="3908750"/>
            <a:ext cx="0" cy="120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192625"/>
      </p:ext>
    </p:extLst>
  </p:cSld>
  <p:clrMapOvr>
    <a:masterClrMapping/>
  </p:clrMapOvr>
</p:sld>
</file>

<file path=ppt/theme/theme1.xml><?xml version="1.0" encoding="utf-8"?>
<a:theme xmlns:a="http://schemas.openxmlformats.org/drawingml/2006/main" name="4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3282</TotalTime>
  <Words>3136</Words>
  <Application>Microsoft Office PowerPoint</Application>
  <PresentationFormat>Widescreen</PresentationFormat>
  <Paragraphs>225</Paragraphs>
  <Slides>17</Slides>
  <Notes>17</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17</vt:i4>
      </vt:variant>
    </vt:vector>
  </HeadingPairs>
  <TitlesOfParts>
    <vt:vector size="26" baseType="lpstr">
      <vt:lpstr>Arial</vt:lpstr>
      <vt:lpstr>Arial Black</vt:lpstr>
      <vt:lpstr>Calibri</vt:lpstr>
      <vt:lpstr>Wingdings</vt:lpstr>
      <vt:lpstr>4_Custom Design</vt:lpstr>
      <vt:lpstr>Custom Design</vt:lpstr>
      <vt:lpstr>2_Custom Design</vt:lpstr>
      <vt:lpstr>5_Custom Design</vt:lpstr>
      <vt:lpstr>6_Custom Design</vt:lpstr>
      <vt:lpstr>INSULIN BY PUMP</vt:lpstr>
      <vt:lpstr>Optimal Student Health  and Learning</vt:lpstr>
      <vt:lpstr>Learning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9 Pre- and Post-Tests:</vt:lpstr>
      <vt:lpstr>PowerPoint Presentation</vt:lpstr>
      <vt:lpstr>Disclaimer</vt:lpstr>
      <vt:lpstr>Where to Get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CONSIDERATIONS</dc:title>
  <dc:creator>Brian Adams</dc:creator>
  <cp:lastModifiedBy>Crystal Woodward</cp:lastModifiedBy>
  <cp:revision>48</cp:revision>
  <dcterms:created xsi:type="dcterms:W3CDTF">2022-11-30T20:13:39Z</dcterms:created>
  <dcterms:modified xsi:type="dcterms:W3CDTF">2023-01-25T18:01:00Z</dcterms:modified>
</cp:coreProperties>
</file>