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66" r:id="rId2"/>
    <p:sldMasterId id="2147483672" r:id="rId3"/>
    <p:sldMasterId id="2147483693" r:id="rId4"/>
    <p:sldMasterId id="2147483686" r:id="rId5"/>
    <p:sldMasterId id="2147483698" r:id="rId6"/>
  </p:sldMasterIdLst>
  <p:notesMasterIdLst>
    <p:notesMasterId r:id="rId30"/>
  </p:notesMasterIdLst>
  <p:sldIdLst>
    <p:sldId id="264" r:id="rId7"/>
    <p:sldId id="258" r:id="rId8"/>
    <p:sldId id="325" r:id="rId9"/>
    <p:sldId id="341" r:id="rId10"/>
    <p:sldId id="331" r:id="rId11"/>
    <p:sldId id="326" r:id="rId12"/>
    <p:sldId id="268" r:id="rId13"/>
    <p:sldId id="332" r:id="rId14"/>
    <p:sldId id="333" r:id="rId15"/>
    <p:sldId id="329" r:id="rId16"/>
    <p:sldId id="344" r:id="rId17"/>
    <p:sldId id="335" r:id="rId18"/>
    <p:sldId id="336" r:id="rId19"/>
    <p:sldId id="337" r:id="rId20"/>
    <p:sldId id="338" r:id="rId21"/>
    <p:sldId id="339" r:id="rId22"/>
    <p:sldId id="342" r:id="rId23"/>
    <p:sldId id="343" r:id="rId24"/>
    <p:sldId id="649" r:id="rId25"/>
    <p:sldId id="269" r:id="rId26"/>
    <p:sldId id="270" r:id="rId27"/>
    <p:sldId id="271" r:id="rId28"/>
    <p:sldId id="27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185"/>
    <p:restoredTop sz="96797"/>
  </p:normalViewPr>
  <p:slideViewPr>
    <p:cSldViewPr snapToGrid="0">
      <p:cViewPr varScale="1">
        <p:scale>
          <a:sx n="80" d="100"/>
          <a:sy n="80" d="100"/>
        </p:scale>
        <p:origin x="396" y="44"/>
      </p:cViewPr>
      <p:guideLst/>
    </p:cSldViewPr>
  </p:slideViewPr>
  <p:notesTextViewPr>
    <p:cViewPr>
      <p:scale>
        <a:sx n="1" d="1"/>
        <a:sy n="1" d="1"/>
      </p:scale>
      <p:origin x="0" y="0"/>
    </p:cViewPr>
  </p:notesTextViewPr>
  <p:sorterViewPr>
    <p:cViewPr>
      <p:scale>
        <a:sx n="1" d="1"/>
        <a:sy n="1" d="1"/>
      </p:scale>
      <p:origin x="0" y="-5332"/>
    </p:cViewPr>
  </p:sorterViewPr>
  <p:notesViewPr>
    <p:cSldViewPr snapToGrid="0">
      <p:cViewPr varScale="1">
        <p:scale>
          <a:sx n="60" d="100"/>
          <a:sy n="60" d="100"/>
        </p:scale>
        <p:origin x="2500"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1DF34-EDC2-C641-B753-9F1243C1094A}" type="datetimeFigureOut">
              <a:rPr lang="en-US" smtClean="0"/>
              <a:t>4/10/2023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46EA-692C-5749-8B3B-0EE8E95BA0D9}" type="slidenum">
              <a:rPr lang="en-US" smtClean="0"/>
              <a:t>‹#›</a:t>
            </a:fld>
            <a:endParaRPr lang="en-US"/>
          </a:p>
        </p:txBody>
      </p:sp>
    </p:spTree>
    <p:extLst>
      <p:ext uri="{BB962C8B-B14F-4D97-AF65-F5344CB8AC3E}">
        <p14:creationId xmlns:p14="http://schemas.microsoft.com/office/powerpoint/2010/main" val="35621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diabetes.org/dmmp"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1000" b="1" dirty="0">
                <a:latin typeface="Arial" panose="020B0604020202020204" pitchFamily="34" charset="0"/>
                <a:cs typeface="Arial" panose="020B0604020202020204" pitchFamily="34" charset="0"/>
              </a:rPr>
              <a:t>The American Diabetes Association’s (“ADA”) </a:t>
            </a:r>
            <a:r>
              <a:rPr lang="en-US" altLang="en-US" sz="1000" b="1" i="1" dirty="0">
                <a:latin typeface="Arial" panose="020B0604020202020204" pitchFamily="34" charset="0"/>
                <a:cs typeface="Arial" panose="020B0604020202020204" pitchFamily="34" charset="0"/>
              </a:rPr>
              <a:t>Diabetes Care Tasks at School: What Key Personnel</a:t>
            </a:r>
            <a:r>
              <a:rPr lang="en-US" altLang="en-US" sz="1000" b="1" dirty="0">
                <a:latin typeface="Arial" panose="020B0604020202020204" pitchFamily="34" charset="0"/>
                <a:cs typeface="Arial" panose="020B0604020202020204" pitchFamily="34" charset="0"/>
              </a:rPr>
              <a:t> </a:t>
            </a:r>
            <a:r>
              <a:rPr lang="en-US" altLang="en-US" sz="1000" b="1" i="1" dirty="0">
                <a:latin typeface="Arial" panose="020B0604020202020204" pitchFamily="34" charset="0"/>
                <a:cs typeface="Arial" panose="020B0604020202020204" pitchFamily="34" charset="0"/>
              </a:rPr>
              <a:t>Need to Know </a:t>
            </a:r>
            <a:r>
              <a:rPr lang="en-US" altLang="en-US" sz="1000" dirty="0">
                <a:latin typeface="Arial" panose="020B0604020202020204" pitchFamily="34" charset="0"/>
                <a:cs typeface="Arial" panose="020B0604020202020204" pitchFamily="34" charset="0"/>
              </a:rPr>
              <a:t>is a training curriculum consisting of PowerPoint modules, some with corresponding video segments, pre-/post-tests and other helpful resources.</a:t>
            </a:r>
          </a:p>
          <a:p>
            <a:pPr>
              <a:lnSpc>
                <a:spcPct val="90000"/>
              </a:lnSpc>
              <a:spcBef>
                <a:spcPts val="813"/>
              </a:spcBef>
            </a:pPr>
            <a:r>
              <a:rPr lang="en-US" altLang="en-US" sz="1000" dirty="0">
                <a:latin typeface="Arial" panose="020B0604020202020204" pitchFamily="34" charset="0"/>
                <a:cs typeface="Arial" panose="020B0604020202020204" pitchFamily="34" charset="0"/>
              </a:rPr>
              <a:t>This curriculum is based on and should be used in conjunction with the ADA’s Safe at School Guide  “Helping the Student with Diabetes Succeed: A Guide for School Personnel”. Training participants should read the ADA Safe at School Guide in conjunction with this training to gain a better understanding of the requirements for appropriate school diabetes care. The ADA’s Safe at School Guide can be found www.diabetes.org/sastraining</a:t>
            </a:r>
            <a:r>
              <a:rPr lang="en-US" altLang="en-US" sz="1000" i="1" dirty="0">
                <a:latin typeface="Arial" panose="020B0604020202020204" pitchFamily="34" charset="0"/>
                <a:cs typeface="Arial" panose="020B0604020202020204" pitchFamily="34" charset="0"/>
              </a:rPr>
              <a:t>.</a:t>
            </a:r>
            <a:endParaRPr lang="en-US" altLang="en-US" sz="1000" dirty="0">
              <a:latin typeface="Arial" panose="020B0604020202020204" pitchFamily="34" charset="0"/>
              <a:cs typeface="Arial" panose="020B0604020202020204" pitchFamily="34" charset="0"/>
            </a:endParaRP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Some key points about the overall training:</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Overall objective:</a:t>
            </a:r>
            <a:r>
              <a:rPr lang="en-US" altLang="en-US" sz="1000" dirty="0">
                <a:latin typeface="Arial" panose="020B0604020202020204" pitchFamily="34" charset="0"/>
                <a:cs typeface="Arial" panose="020B0604020202020204" pitchFamily="34" charset="0"/>
              </a:rPr>
              <a:t> The overall goal is to optimize safety, health, learning, and access for students with diabetes by providing diabetes education and training to school personnel to perform routine and emergency diabetes care tasks for students, under the supervision of a school nurse or another qualified health care professional. Completion of this training will help prepare school personnel to perform diabetes care tasks, ensuring that health needs are addressed in times and locations when a nurse is not available to provide needed care.</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Rationale: </a:t>
            </a:r>
            <a:r>
              <a:rPr lang="en-US" altLang="en-US" sz="1000" dirty="0">
                <a:latin typeface="Arial" panose="020B0604020202020204" pitchFamily="34" charset="0"/>
                <a:cs typeface="Arial" panose="020B0604020202020204" pitchFamily="34" charset="0"/>
              </a:rPr>
              <a:t>The school nurse, when available, is the most appropriate person in the school setting to provide care for a student with diabetes. However, many schools do not have full-time nurses. Even for schools that do, the nurse may not always be available at all times during the school day, during school-sponsored extra-curricular activities or field trips to assist with routine care and emergency care. Trained school personnel must be available to perform and assist the student with diabetes care tasks. </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PLEASE STATE: </a:t>
            </a:r>
            <a:r>
              <a:rPr lang="en-US" sz="1000" dirty="0">
                <a:effectLst/>
                <a:latin typeface="Arial" panose="020B0604020202020204" pitchFamily="34" charset="0"/>
                <a:ea typeface="Times New Roman" panose="02020603050405020304" pitchFamily="18" charset="0"/>
                <a:cs typeface="Arial" panose="020B0604020202020204" pitchFamily="34" charset="0"/>
              </a:rPr>
              <a:t>This presentation is not intended to provide legal or health care advice. Please consult with a legal or health care professional regarding your specific questions or needs.</a:t>
            </a:r>
            <a:r>
              <a:rPr lang="en-US" altLang="en-US" sz="10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D4C846EA-692C-5749-8B3B-0EE8E95BA0D9}" type="slidenum">
              <a:rPr lang="en-US" smtClean="0"/>
              <a:t>1</a:t>
            </a:fld>
            <a:endParaRPr lang="en-US"/>
          </a:p>
        </p:txBody>
      </p:sp>
    </p:spTree>
    <p:extLst>
      <p:ext uri="{BB962C8B-B14F-4D97-AF65-F5344CB8AC3E}">
        <p14:creationId xmlns:p14="http://schemas.microsoft.com/office/powerpoint/2010/main" val="36786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6140" eaLnBrk="1" hangingPunct="1">
              <a:lnSpc>
                <a:spcPct val="95000"/>
              </a:lnSpc>
              <a:spcBef>
                <a:spcPct val="0"/>
              </a:spcBef>
              <a:defRPr/>
            </a:pPr>
            <a:r>
              <a:rPr lang="en-US" altLang="en-US" sz="1000" dirty="0">
                <a:latin typeface="Arial" panose="020B0604020202020204" pitchFamily="34" charset="0"/>
                <a:cs typeface="Arial" panose="020B0604020202020204" pitchFamily="34" charset="0"/>
              </a:rPr>
              <a:t>Each training component was created specifically for school nurses and other qualified health care professionals to train school personnel.        </a:t>
            </a:r>
          </a:p>
          <a:p>
            <a:pPr indent="-236140" eaLnBrk="1" hangingPunct="1">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 These components are:</a:t>
            </a:r>
          </a:p>
          <a:p>
            <a:pPr indent="-233363">
              <a:defRPr/>
            </a:pPr>
            <a:r>
              <a:rPr lang="en-US" altLang="en-US" sz="1000" dirty="0">
                <a:latin typeface="Arial" panose="020B0604020202020204" pitchFamily="34" charset="0"/>
                <a:cs typeface="Arial" panose="020B0604020202020204" pitchFamily="34" charset="0"/>
              </a:rPr>
              <a:t>• Diabetes Basics</a:t>
            </a:r>
          </a:p>
          <a:p>
            <a:pPr indent="-233363">
              <a:defRPr/>
            </a:pPr>
            <a:r>
              <a:rPr lang="en-US" altLang="en-US" sz="1000" dirty="0">
                <a:latin typeface="Arial" panose="020B0604020202020204" pitchFamily="34" charset="0"/>
                <a:cs typeface="Arial" panose="020B0604020202020204" pitchFamily="34" charset="0"/>
              </a:rPr>
              <a:t>• Diabetes Medical Management Plan</a:t>
            </a:r>
          </a:p>
          <a:p>
            <a:pPr indent="-233363">
              <a:defRPr/>
            </a:pPr>
            <a:r>
              <a:rPr lang="en-US" altLang="en-US" sz="1000" dirty="0">
                <a:latin typeface="Arial" panose="020B0604020202020204" pitchFamily="34" charset="0"/>
                <a:cs typeface="Arial" panose="020B0604020202020204" pitchFamily="34" charset="0"/>
              </a:rPr>
              <a:t>• Hypoglycemia</a:t>
            </a:r>
          </a:p>
          <a:p>
            <a:pPr indent="-233363">
              <a:defRPr/>
            </a:pPr>
            <a:r>
              <a:rPr lang="en-US" altLang="en-US" sz="1000" dirty="0">
                <a:latin typeface="Arial" panose="020B0604020202020204" pitchFamily="34" charset="0"/>
                <a:cs typeface="Arial" panose="020B0604020202020204" pitchFamily="34" charset="0"/>
              </a:rPr>
              <a:t>• Hyperglycemia</a:t>
            </a:r>
          </a:p>
          <a:p>
            <a:pPr indent="-233363">
              <a:defRPr/>
            </a:pPr>
            <a:r>
              <a:rPr lang="en-US" altLang="en-US" sz="1000" dirty="0">
                <a:latin typeface="Arial" panose="020B0604020202020204" pitchFamily="34" charset="0"/>
                <a:cs typeface="Arial" panose="020B0604020202020204" pitchFamily="34" charset="0"/>
              </a:rPr>
              <a:t>• Blood Glucose Monitoring</a:t>
            </a:r>
          </a:p>
          <a:p>
            <a:pPr indent="-233363">
              <a:defRPr/>
            </a:pPr>
            <a:r>
              <a:rPr lang="en-US" altLang="en-US" sz="1000" dirty="0">
                <a:latin typeface="Arial" panose="020B0604020202020204" pitchFamily="34" charset="0"/>
                <a:cs typeface="Arial" panose="020B0604020202020204" pitchFamily="34" charset="0"/>
              </a:rPr>
              <a:t>• Continuous Glucose Monitoring</a:t>
            </a:r>
          </a:p>
          <a:p>
            <a:pPr indent="-233363">
              <a:defRPr/>
            </a:pPr>
            <a:r>
              <a:rPr lang="en-US" altLang="en-US" sz="1000" dirty="0">
                <a:latin typeface="Arial" panose="020B0604020202020204" pitchFamily="34" charset="0"/>
                <a:cs typeface="Arial" panose="020B0604020202020204" pitchFamily="34" charset="0"/>
              </a:rPr>
              <a:t>• Glucagon Administration</a:t>
            </a:r>
          </a:p>
          <a:p>
            <a:pPr indent="-233363">
              <a:defRPr/>
            </a:pPr>
            <a:r>
              <a:rPr lang="en-US" altLang="en-US" sz="1000" dirty="0">
                <a:latin typeface="Arial" panose="020B0604020202020204" pitchFamily="34" charset="0"/>
                <a:cs typeface="Arial" panose="020B0604020202020204" pitchFamily="34" charset="0"/>
              </a:rPr>
              <a:t>• Insulin Basics</a:t>
            </a:r>
          </a:p>
          <a:p>
            <a:pPr indent="-233363">
              <a:defRPr/>
            </a:pPr>
            <a:r>
              <a:rPr lang="en-US" altLang="en-US" sz="1000" dirty="0">
                <a:latin typeface="Arial" panose="020B0604020202020204" pitchFamily="34" charset="0"/>
                <a:cs typeface="Arial" panose="020B0604020202020204" pitchFamily="34" charset="0"/>
              </a:rPr>
              <a:t>• Insulin by Syringe and Vial</a:t>
            </a:r>
          </a:p>
          <a:p>
            <a:pPr indent="-233363">
              <a:defRPr/>
            </a:pPr>
            <a:r>
              <a:rPr lang="en-US" altLang="en-US" sz="1000" dirty="0">
                <a:latin typeface="Arial" panose="020B0604020202020204" pitchFamily="34" charset="0"/>
                <a:cs typeface="Arial" panose="020B0604020202020204" pitchFamily="34" charset="0"/>
              </a:rPr>
              <a:t>• Insulin by Pen</a:t>
            </a:r>
          </a:p>
          <a:p>
            <a:pPr indent="-233363">
              <a:defRPr/>
            </a:pPr>
            <a:r>
              <a:rPr lang="en-US" altLang="en-US" sz="1000" dirty="0">
                <a:latin typeface="Arial" panose="020B0604020202020204" pitchFamily="34" charset="0"/>
                <a:cs typeface="Arial" panose="020B0604020202020204" pitchFamily="34" charset="0"/>
              </a:rPr>
              <a:t>• Insulin by Pump</a:t>
            </a:r>
          </a:p>
          <a:p>
            <a:pPr indent="-233363">
              <a:defRPr/>
            </a:pPr>
            <a:r>
              <a:rPr lang="en-US" altLang="en-US" sz="1000" dirty="0">
                <a:latin typeface="Arial" panose="020B0604020202020204" pitchFamily="34" charset="0"/>
                <a:cs typeface="Arial" panose="020B0604020202020204" pitchFamily="34" charset="0"/>
              </a:rPr>
              <a:t>• Ketones</a:t>
            </a:r>
          </a:p>
          <a:p>
            <a:pPr indent="-233363">
              <a:defRPr/>
            </a:pPr>
            <a:r>
              <a:rPr lang="en-US" altLang="en-US" sz="1000" dirty="0">
                <a:latin typeface="Arial" panose="020B0604020202020204" pitchFamily="34" charset="0"/>
                <a:cs typeface="Arial" panose="020B0604020202020204" pitchFamily="34" charset="0"/>
              </a:rPr>
              <a:t>• Nutrition and Physical Activity</a:t>
            </a:r>
          </a:p>
          <a:p>
            <a:pPr indent="-233363">
              <a:defRPr/>
            </a:pPr>
            <a:r>
              <a:rPr lang="en-US" altLang="en-US" sz="1000" dirty="0">
                <a:latin typeface="Arial" panose="020B0604020202020204" pitchFamily="34" charset="0"/>
                <a:cs typeface="Arial" panose="020B0604020202020204" pitchFamily="34" charset="0"/>
              </a:rPr>
              <a:t>• After-School Programs, Sports and Camps</a:t>
            </a:r>
          </a:p>
          <a:p>
            <a:pPr indent="-233363">
              <a:defRPr/>
            </a:pPr>
            <a:r>
              <a:rPr lang="en-US" altLang="en-US" sz="1000" dirty="0">
                <a:latin typeface="Arial" panose="020B0604020202020204" pitchFamily="34" charset="0"/>
                <a:cs typeface="Arial" panose="020B0604020202020204" pitchFamily="34" charset="0"/>
              </a:rPr>
              <a:t>• Before- and After- School Care</a:t>
            </a:r>
          </a:p>
          <a:p>
            <a:pPr>
              <a:defRPr/>
            </a:pPr>
            <a:r>
              <a:rPr lang="en-US" sz="1000" dirty="0">
                <a:latin typeface="Arial" panose="020B0604020202020204" pitchFamily="34" charset="0"/>
                <a:cs typeface="Arial" panose="020B0604020202020204" pitchFamily="34" charset="0"/>
              </a:rPr>
              <a:t>• Childcare</a:t>
            </a:r>
          </a:p>
          <a:p>
            <a:pPr indent="-233363">
              <a:defRPr/>
            </a:pPr>
            <a:r>
              <a:rPr lang="en-US" altLang="en-US" sz="1000" dirty="0">
                <a:latin typeface="Arial" panose="020B0604020202020204" pitchFamily="34" charset="0"/>
                <a:cs typeface="Arial" panose="020B0604020202020204" pitchFamily="34" charset="0"/>
              </a:rPr>
              <a:t>• Psychosocial Aspects</a:t>
            </a:r>
          </a:p>
          <a:p>
            <a:pPr indent="-233363">
              <a:defRPr/>
            </a:pPr>
            <a:r>
              <a:rPr lang="en-US" alt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marL="0" lvl="1" indent="-233363">
              <a:lnSpc>
                <a:spcPct val="95000"/>
              </a:lnSpc>
              <a:spcBef>
                <a:spcPct val="0"/>
              </a:spcBef>
              <a:buFontTx/>
              <a:buChar char="•"/>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This unit is </a:t>
            </a:r>
            <a:r>
              <a:rPr lang="en-US" altLang="en-US" sz="1000" b="1" dirty="0">
                <a:latin typeface="Arial" panose="020B0604020202020204" pitchFamily="34" charset="0"/>
                <a:cs typeface="Arial" panose="020B0604020202020204" pitchFamily="34" charset="0"/>
              </a:rPr>
              <a:t>Diabetes Basics</a:t>
            </a:r>
            <a:r>
              <a:rPr lang="en-US" altLang="en-US" sz="1000" dirty="0">
                <a:latin typeface="Arial" panose="020B0604020202020204" pitchFamily="34" charset="0"/>
                <a:cs typeface="Arial" panose="020B0604020202020204" pitchFamily="34" charset="0"/>
              </a:rPr>
              <a:t>.</a:t>
            </a:r>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a:t>
            </a:fld>
            <a:endParaRPr lang="en-US"/>
          </a:p>
        </p:txBody>
      </p:sp>
    </p:spTree>
    <p:extLst>
      <p:ext uri="{BB962C8B-B14F-4D97-AF65-F5344CB8AC3E}">
        <p14:creationId xmlns:p14="http://schemas.microsoft.com/office/powerpoint/2010/main" val="3558469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1" dirty="0">
                <a:latin typeface="Arial" panose="020B0604020202020204" pitchFamily="34" charset="0"/>
                <a:cs typeface="Arial" panose="020B0604020202020204" pitchFamily="34" charset="0"/>
              </a:rPr>
              <a:t>The objectives are for participants to be able to understand:</a:t>
            </a:r>
          </a:p>
          <a:p>
            <a:pPr eaLnBrk="1" hangingPunct="1"/>
            <a:endParaRPr lang="en-US" altLang="en-US" sz="1000" b="1" dirty="0">
              <a:latin typeface="Arial" panose="020B0604020202020204" pitchFamily="34" charset="0"/>
              <a:cs typeface="Arial" panose="020B0604020202020204" pitchFamily="34" charset="0"/>
            </a:endParaRPr>
          </a:p>
          <a:p>
            <a:pPr marL="342900" lvl="1" indent="-114300" eaLnBrk="1" hangingPunct="1">
              <a:buFontTx/>
              <a:buChar char="•"/>
            </a:pPr>
            <a:r>
              <a:rPr lang="en-US" altLang="en-US" sz="1000" dirty="0">
                <a:latin typeface="Arial" panose="020B0604020202020204" pitchFamily="34" charset="0"/>
                <a:cs typeface="Arial" panose="020B0604020202020204" pitchFamily="34" charset="0"/>
              </a:rPr>
              <a:t>What is diabetes?</a:t>
            </a:r>
          </a:p>
          <a:p>
            <a:pPr marL="342900" lvl="1" indent="-114300" eaLnBrk="1" hangingPunct="1">
              <a:buFontTx/>
              <a:buChar char="•"/>
            </a:pPr>
            <a:r>
              <a:rPr lang="en-US" altLang="en-US" sz="1000" dirty="0">
                <a:latin typeface="Arial" panose="020B0604020202020204" pitchFamily="34" charset="0"/>
                <a:cs typeface="Arial" panose="020B0604020202020204" pitchFamily="34" charset="0"/>
              </a:rPr>
              <a:t>Why care at school is required</a:t>
            </a:r>
          </a:p>
          <a:p>
            <a:pPr marL="342900" lvl="1" indent="-114300" eaLnBrk="1" hangingPunct="1">
              <a:buFontTx/>
              <a:buChar char="•"/>
            </a:pPr>
            <a:r>
              <a:rPr lang="en-US" altLang="en-US" sz="1000" dirty="0">
                <a:latin typeface="Arial" panose="020B0604020202020204" pitchFamily="34" charset="0"/>
                <a:cs typeface="Arial" panose="020B0604020202020204" pitchFamily="34" charset="0"/>
              </a:rPr>
              <a:t>Basic components of diabetes care at school</a:t>
            </a:r>
          </a:p>
          <a:p>
            <a:pPr marL="342900" lvl="1" indent="-114300" eaLnBrk="1" hangingPunct="1">
              <a:buFontTx/>
              <a:buChar char="•"/>
            </a:pPr>
            <a:r>
              <a:rPr lang="en-US" altLang="en-US" sz="1000" dirty="0">
                <a:latin typeface="Arial" panose="020B0604020202020204" pitchFamily="34" charset="0"/>
                <a:cs typeface="Arial" panose="020B0604020202020204" pitchFamily="34" charset="0"/>
              </a:rPr>
              <a:t>Short and long term consequences of diabetes</a:t>
            </a:r>
          </a:p>
          <a:p>
            <a:pPr marL="342900" lvl="1" indent="-114300" eaLnBrk="1" hangingPunct="1">
              <a:buFontTx/>
              <a:buChar char="•"/>
            </a:pPr>
            <a:r>
              <a:rPr lang="en-US" altLang="en-US" sz="1000" dirty="0">
                <a:latin typeface="Arial" panose="020B0604020202020204" pitchFamily="34" charset="0"/>
                <a:cs typeface="Arial" panose="020B0604020202020204" pitchFamily="34" charset="0"/>
              </a:rPr>
              <a:t>Recognition and treatment of hypoglycemia (low blood glucose) and hyperglycemia (high blood glucose)</a:t>
            </a:r>
          </a:p>
          <a:p>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6AAD92F-06A2-3446-8211-5D5BA9F604B3}" type="slidenum">
              <a:rPr lang="en-US" smtClean="0"/>
              <a:pPr/>
              <a:t>3</a:t>
            </a:fld>
            <a:endParaRPr lang="en-US" dirty="0"/>
          </a:p>
        </p:txBody>
      </p:sp>
    </p:spTree>
    <p:extLst>
      <p:ext uri="{BB962C8B-B14F-4D97-AF65-F5344CB8AC3E}">
        <p14:creationId xmlns:p14="http://schemas.microsoft.com/office/powerpoint/2010/main" val="161249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dirty="0">
                <a:latin typeface="Arial" panose="020B0604020202020204" pitchFamily="34" charset="0"/>
                <a:cs typeface="Arial" panose="020B0604020202020204" pitchFamily="34" charset="0"/>
              </a:rPr>
              <a:t>Diabetes is a chronic disease in which the body does not make or properly use insulin, a hormone that is needed to convert sugar, starches, and other food into energy by moving glucose from blood into the cells.</a:t>
            </a:r>
          </a:p>
          <a:p>
            <a:pPr eaLnBrk="1" hangingPunct="1"/>
            <a:endParaRPr lang="en-US" altLang="en-US" sz="1000" dirty="0">
              <a:latin typeface="Arial" panose="020B0604020202020204" pitchFamily="34" charset="0"/>
              <a:cs typeface="Arial" panose="020B0604020202020204" pitchFamily="34" charset="0"/>
            </a:endParaRPr>
          </a:p>
          <a:p>
            <a:pPr eaLnBrk="1" hangingPunct="1"/>
            <a:r>
              <a:rPr lang="en-US" altLang="en-US" sz="1000" dirty="0">
                <a:latin typeface="Arial" panose="020B0604020202020204" pitchFamily="34" charset="0"/>
                <a:cs typeface="Arial" panose="020B0604020202020204" pitchFamily="34" charset="0"/>
              </a:rPr>
              <a:t>People with diabetes have increased blood glucose (sugar) levels for one or more of the following three reasons:  Either</a:t>
            </a:r>
          </a:p>
          <a:p>
            <a:pPr lvl="1" indent="-228600" eaLnBrk="1" hangingPunct="1">
              <a:buFontTx/>
              <a:buAutoNum type="arabicPeriod"/>
            </a:pPr>
            <a:r>
              <a:rPr lang="en-US" altLang="en-US" sz="1000" dirty="0">
                <a:latin typeface="Arial" panose="020B0604020202020204" pitchFamily="34" charset="0"/>
                <a:cs typeface="Arial" panose="020B0604020202020204" pitchFamily="34" charset="0"/>
              </a:rPr>
              <a:t> Little or no insulin is being produced,</a:t>
            </a:r>
          </a:p>
          <a:p>
            <a:pPr lvl="1" indent="-228600" eaLnBrk="1" hangingPunct="1">
              <a:buFontTx/>
              <a:buAutoNum type="arabicPeriod"/>
            </a:pPr>
            <a:r>
              <a:rPr lang="en-US" altLang="en-US" sz="1000" dirty="0">
                <a:latin typeface="Arial" panose="020B0604020202020204" pitchFamily="34" charset="0"/>
                <a:cs typeface="Arial" panose="020B0604020202020204" pitchFamily="34" charset="0"/>
              </a:rPr>
              <a:t> Insulin production is insufficient, and/or</a:t>
            </a:r>
          </a:p>
          <a:p>
            <a:pPr lvl="1" indent="-228600" eaLnBrk="1" hangingPunct="1">
              <a:buFontTx/>
              <a:buAutoNum type="arabicPeriod"/>
            </a:pPr>
            <a:r>
              <a:rPr lang="en-US" altLang="en-US" sz="1000" dirty="0">
                <a:latin typeface="Arial" panose="020B0604020202020204" pitchFamily="34" charset="0"/>
                <a:cs typeface="Arial" panose="020B0604020202020204" pitchFamily="34" charset="0"/>
              </a:rPr>
              <a:t> The body is resistant to the effects of insulin.</a:t>
            </a:r>
          </a:p>
          <a:p>
            <a:pPr eaLnBrk="1" hangingPunct="1"/>
            <a:endParaRPr lang="en-US" altLang="en-US" sz="1000" dirty="0">
              <a:latin typeface="Arial" panose="020B0604020202020204" pitchFamily="34" charset="0"/>
              <a:cs typeface="Arial" panose="020B0604020202020204" pitchFamily="34" charset="0"/>
            </a:endParaRPr>
          </a:p>
          <a:p>
            <a:pPr eaLnBrk="1" hangingPunct="1"/>
            <a:r>
              <a:rPr lang="en-US" altLang="en-US" sz="1000" dirty="0">
                <a:latin typeface="Arial" panose="020B0604020202020204" pitchFamily="34" charset="0"/>
                <a:cs typeface="Arial" panose="020B0604020202020204" pitchFamily="34" charset="0"/>
              </a:rPr>
              <a:t>As a result, high levels of glucose build up in the blood, and spill into the urine and out of the body. The body loses its main source of fuel and cells are deprived of glucose, a needed source of energy.  High blood glucose levels may result in short and long term complications over time.</a:t>
            </a:r>
          </a:p>
        </p:txBody>
      </p:sp>
      <p:sp>
        <p:nvSpPr>
          <p:cNvPr id="4" name="Slide Number Placeholder 3"/>
          <p:cNvSpPr>
            <a:spLocks noGrp="1"/>
          </p:cNvSpPr>
          <p:nvPr>
            <p:ph type="sldNum" sz="quarter" idx="5"/>
          </p:nvPr>
        </p:nvSpPr>
        <p:spPr/>
        <p:txBody>
          <a:bodyPr/>
          <a:lstStyle/>
          <a:p>
            <a:fld id="{D4C846EA-692C-5749-8B3B-0EE8E95BA0D9}" type="slidenum">
              <a:rPr lang="en-US" smtClean="0"/>
              <a:t>5</a:t>
            </a:fld>
            <a:endParaRPr lang="en-US"/>
          </a:p>
        </p:txBody>
      </p:sp>
    </p:spTree>
    <p:extLst>
      <p:ext uri="{BB962C8B-B14F-4D97-AF65-F5344CB8AC3E}">
        <p14:creationId xmlns:p14="http://schemas.microsoft.com/office/powerpoint/2010/main" val="2273154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1" dirty="0">
                <a:latin typeface="Arial" panose="020B0604020202020204" pitchFamily="34" charset="0"/>
                <a:cs typeface="Arial" panose="020B0604020202020204" pitchFamily="34" charset="0"/>
              </a:rPr>
              <a:t>Type 1 Diabetes</a:t>
            </a:r>
            <a:r>
              <a:rPr lang="en-US" altLang="en-US" sz="1000" dirty="0">
                <a:latin typeface="Arial" panose="020B0604020202020204" pitchFamily="34" charset="0"/>
                <a:cs typeface="Arial" panose="020B0604020202020204" pitchFamily="34" charset="0"/>
              </a:rPr>
              <a:t>  </a:t>
            </a:r>
          </a:p>
          <a:p>
            <a:pPr eaLnBrk="1" hangingPunct="1"/>
            <a:endParaRPr lang="en-US" altLang="en-US" sz="1000" dirty="0">
              <a:latin typeface="Arial" panose="020B0604020202020204" pitchFamily="34" charset="0"/>
              <a:cs typeface="Arial" panose="020B0604020202020204" pitchFamily="34" charset="0"/>
            </a:endParaRPr>
          </a:p>
          <a:p>
            <a:pPr eaLnBrk="1" hangingPunct="1"/>
            <a:r>
              <a:rPr lang="en-US" altLang="en-US" sz="1000" dirty="0">
                <a:latin typeface="Arial" panose="020B0604020202020204" pitchFamily="34" charset="0"/>
                <a:cs typeface="Arial" panose="020B0604020202020204" pitchFamily="34" charset="0"/>
              </a:rPr>
              <a:t>Type 1 diabetes is an auto-immune disorder.  In type 1 diabetes, the immune system attacks the beta cells, the insulin-producing cells of the pancreas, and destroys them. </a:t>
            </a:r>
          </a:p>
          <a:p>
            <a:pPr eaLnBrk="1" hangingPunct="1"/>
            <a:r>
              <a:rPr lang="en-US" altLang="en-US" sz="1000" dirty="0">
                <a:latin typeface="Arial" panose="020B0604020202020204" pitchFamily="34" charset="0"/>
                <a:cs typeface="Arial" panose="020B0604020202020204" pitchFamily="34" charset="0"/>
              </a:rPr>
              <a:t> </a:t>
            </a:r>
          </a:p>
          <a:p>
            <a:pPr eaLnBrk="1" hangingPunct="1"/>
            <a:r>
              <a:rPr lang="en-US" altLang="en-US" sz="1000" dirty="0">
                <a:latin typeface="Arial" panose="020B0604020202020204" pitchFamily="34" charset="0"/>
                <a:cs typeface="Arial" panose="020B0604020202020204" pitchFamily="34" charset="0"/>
              </a:rPr>
              <a:t>The pancreas can no longer produce insulin, so people with type 1 diabetes need multiple daily administrations of insulin to live.  </a:t>
            </a:r>
          </a:p>
          <a:p>
            <a:pPr eaLnBrk="1" hangingPunct="1"/>
            <a:endParaRPr lang="en-US" altLang="en-US" sz="1000" dirty="0">
              <a:latin typeface="Arial" panose="020B0604020202020204" pitchFamily="34" charset="0"/>
              <a:cs typeface="Arial" panose="020B0604020202020204" pitchFamily="34" charset="0"/>
            </a:endParaRPr>
          </a:p>
          <a:p>
            <a:pPr eaLnBrk="1" hangingPunct="1"/>
            <a:r>
              <a:rPr lang="en-US" altLang="en-US" sz="1000" dirty="0">
                <a:latin typeface="Arial" panose="020B0604020202020204" pitchFamily="34" charset="0"/>
                <a:cs typeface="Arial" panose="020B0604020202020204" pitchFamily="34" charset="0"/>
              </a:rPr>
              <a:t>Type 1 diabetes can occur at any age, but the disease develops most often in children and young adults.</a:t>
            </a:r>
          </a:p>
          <a:p>
            <a:pPr eaLnBrk="1" hangingPunct="1"/>
            <a:endParaRPr lang="en-US" altLang="en-US" sz="1000" dirty="0">
              <a:latin typeface="Arial" panose="020B0604020202020204" pitchFamily="34" charset="0"/>
              <a:cs typeface="Arial" panose="020B0604020202020204" pitchFamily="34" charset="0"/>
            </a:endParaRPr>
          </a:p>
          <a:p>
            <a:pPr eaLnBrk="1" hangingPunct="1"/>
            <a:r>
              <a:rPr lang="en-US" altLang="en-US" sz="1000" dirty="0">
                <a:latin typeface="Arial" panose="020B0604020202020204" pitchFamily="34" charset="0"/>
                <a:cs typeface="Arial" panose="020B0604020202020204" pitchFamily="34" charset="0"/>
              </a:rPr>
              <a:t>Type 1 diabetes accounts for about 5 to 10 percent of diagnosed diabetes in the United States.</a:t>
            </a:r>
          </a:p>
          <a:p>
            <a:pPr eaLnBrk="1" hangingPunct="1"/>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6</a:t>
            </a:fld>
            <a:endParaRPr lang="en-US"/>
          </a:p>
        </p:txBody>
      </p:sp>
    </p:spTree>
    <p:extLst>
      <p:ext uri="{BB962C8B-B14F-4D97-AF65-F5344CB8AC3E}">
        <p14:creationId xmlns:p14="http://schemas.microsoft.com/office/powerpoint/2010/main" val="1183167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Symptoms.  </a:t>
            </a:r>
            <a:r>
              <a:rPr lang="en-US" altLang="en-US" sz="1000" dirty="0">
                <a:latin typeface="Arial" panose="020B0604020202020204" pitchFamily="34" charset="0"/>
                <a:cs typeface="Arial" panose="020B0604020202020204" pitchFamily="34" charset="0"/>
              </a:rPr>
              <a:t>The symptoms of type 1 diabetes usually develop over a short period of time.  They include increased thirst and urination, hunger, weight loss, dry skin, and sometimes blurred vision.  Children may also feel very tired all the time.  If not diagnosed and treated with insulin, the person with type 1 diabetes will eventually lapse into a life-threatening condition known as diabetic ketoacidosis (KEY-toe-</a:t>
            </a:r>
            <a:r>
              <a:rPr lang="en-US" altLang="en-US" sz="1000" dirty="0" err="1">
                <a:latin typeface="Arial" panose="020B0604020202020204" pitchFamily="34" charset="0"/>
                <a:cs typeface="Arial" panose="020B0604020202020204" pitchFamily="34" charset="0"/>
              </a:rPr>
              <a:t>asi</a:t>
            </a:r>
            <a:r>
              <a:rPr lang="en-US" altLang="en-US" sz="1000" dirty="0">
                <a:latin typeface="Arial" panose="020B0604020202020204" pitchFamily="34" charset="0"/>
                <a:cs typeface="Arial" panose="020B0604020202020204" pitchFamily="34" charset="0"/>
              </a:rPr>
              <a:t>-DOE-sis) or DKA.</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Risk factors.  </a:t>
            </a:r>
            <a:r>
              <a:rPr lang="en-US" altLang="en-US" sz="1000" dirty="0">
                <a:latin typeface="Arial" panose="020B0604020202020204" pitchFamily="34" charset="0"/>
                <a:cs typeface="Arial" panose="020B0604020202020204" pitchFamily="34" charset="0"/>
              </a:rPr>
              <a:t>Though scientists have made much progress in predicting who is at risk for developing type 1 diabetes, they do not know exactly what triggers the immune system’s attack on beta cells.  They believe that type 1 diabetes is due to a combination of genetic and environmental factors.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7</a:t>
            </a:fld>
            <a:endParaRPr lang="en-US"/>
          </a:p>
        </p:txBody>
      </p:sp>
    </p:spTree>
    <p:extLst>
      <p:ext uri="{BB962C8B-B14F-4D97-AF65-F5344CB8AC3E}">
        <p14:creationId xmlns:p14="http://schemas.microsoft.com/office/powerpoint/2010/main" val="2394555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Onset in children has a variable timeframe. Some children develop type 2 diabetes rather quickly, others more slowly.</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Some symptoms are often similar to type 1:</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marL="171450" indent="-171450" eaLnBrk="1" hangingPunct="1">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Tired, thirsty, hunger, increased urination</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Some children show no symptoms at diagnosis.  Others are symptomatic with very high blood glucose levels.</a:t>
            </a:r>
          </a:p>
        </p:txBody>
      </p:sp>
      <p:sp>
        <p:nvSpPr>
          <p:cNvPr id="4" name="Slide Number Placeholder 3"/>
          <p:cNvSpPr>
            <a:spLocks noGrp="1"/>
          </p:cNvSpPr>
          <p:nvPr>
            <p:ph type="sldNum" sz="quarter" idx="5"/>
          </p:nvPr>
        </p:nvSpPr>
        <p:spPr/>
        <p:txBody>
          <a:bodyPr/>
          <a:lstStyle/>
          <a:p>
            <a:fld id="{D4C846EA-692C-5749-8B3B-0EE8E95BA0D9}" type="slidenum">
              <a:rPr lang="en-US" smtClean="0"/>
              <a:t>8</a:t>
            </a:fld>
            <a:endParaRPr lang="en-US"/>
          </a:p>
        </p:txBody>
      </p:sp>
    </p:spTree>
    <p:extLst>
      <p:ext uri="{BB962C8B-B14F-4D97-AF65-F5344CB8AC3E}">
        <p14:creationId xmlns:p14="http://schemas.microsoft.com/office/powerpoint/2010/main" val="1803019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Type 2 Diabetes</a:t>
            </a:r>
          </a:p>
          <a:p>
            <a:pPr>
              <a:spcBef>
                <a:spcPct val="0"/>
              </a:spcBef>
            </a:pPr>
            <a:endParaRPr lang="en-US" altLang="en-US" sz="1000" b="1"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Type 2 diabetes is the most common form of diabetes. In type 2 diabetes, either the body does not produce enough insulin or the cells ignore the insulin. </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In Type 2 diabetes, either the pancreas is unable to make enough insulin or the body cells have become less responsive to insulin, a condition called insulin resistance.  </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With insulin resistance the body needs increasing amounts of insulin to control blood glucose.  In response, the pancreas tries to make more insulin, but sometimes cannot make enough.</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Type 2 diabetes used to be found mainly in adults who were overweight and over age 40.  Now, as more children and adolescents in the United States become overweight and inactive, type 2 diabetes occurs more often in young people. Type 2 diabetes is more common in certain racial and ethnic groups such as African Americans, Hispanics/Latinos, American Indians, Alaska Natives, Asian Americans, and Pacific Islanders.  Other risk factor include having a mother who had diabetes during her pregnancy.</a:t>
            </a:r>
          </a:p>
          <a:p>
            <a:pPr>
              <a:spcBef>
                <a:spcPct val="0"/>
              </a:spcBef>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9</a:t>
            </a:fld>
            <a:endParaRPr lang="en-US"/>
          </a:p>
        </p:txBody>
      </p:sp>
    </p:spTree>
    <p:extLst>
      <p:ext uri="{BB962C8B-B14F-4D97-AF65-F5344CB8AC3E}">
        <p14:creationId xmlns:p14="http://schemas.microsoft.com/office/powerpoint/2010/main" val="2037632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000" b="1" dirty="0">
                <a:latin typeface="Arial" panose="020B0604020202020204" pitchFamily="34" charset="0"/>
                <a:cs typeface="Arial" panose="020B0604020202020204" pitchFamily="34" charset="0"/>
              </a:rPr>
              <a:t>Diabetes is managed with medication, nutrition, physical activity and glucose monitoring, but there is NO cure. </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eaLnBrk="1" hangingPunct="1">
              <a:spcBef>
                <a:spcPct val="0"/>
              </a:spcBef>
            </a:pPr>
            <a:r>
              <a:rPr lang="en-US" altLang="en-US" sz="1000" dirty="0">
                <a:latin typeface="Arial" panose="020B0604020202020204" pitchFamily="34" charset="0"/>
                <a:cs typeface="Arial" panose="020B0604020202020204" pitchFamily="34" charset="0"/>
              </a:rPr>
              <a:t>When the body doesn’t produce insulin, it must be obtained from another source. All people with type 1 diabetes must take insulin by injection to live. </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eaLnBrk="1" hangingPunct="1">
              <a:spcBef>
                <a:spcPct val="0"/>
              </a:spcBef>
            </a:pPr>
            <a:r>
              <a:rPr lang="en-US" altLang="en-US" sz="1000" dirty="0">
                <a:latin typeface="Arial" panose="020B0604020202020204" pitchFamily="34" charset="0"/>
                <a:cs typeface="Arial" panose="020B0604020202020204" pitchFamily="34" charset="0"/>
              </a:rPr>
              <a:t>Many people with type 2 diabetes take glucose-lowering medications which can be taken orally or by injection. Many youth with type 2 take insulin, often in addition to other glucose lowering medications. People with both types of diabetes also need to manage their diet and physical activity.   </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eaLnBrk="1" hangingPunct="1">
              <a:spcBef>
                <a:spcPct val="0"/>
              </a:spcBef>
            </a:pPr>
            <a:r>
              <a:rPr lang="en-US" altLang="en-US" sz="1000" dirty="0">
                <a:latin typeface="Arial" panose="020B0604020202020204" pitchFamily="34" charset="0"/>
                <a:cs typeface="Arial" panose="020B0604020202020204" pitchFamily="34" charset="0"/>
              </a:rPr>
              <a:t>Neither insulin nor other medications, however, are cures for diabetes: they only help manage it.  With both type 1 or type 2 diabetes, the goal of effective diabetes management is to manage blood glucose levels by keeping them within a target range that is individually determined for each child.  </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eaLnBrk="1" hangingPunct="1">
              <a:spcBef>
                <a:spcPct val="0"/>
              </a:spcBef>
            </a:pPr>
            <a:r>
              <a:rPr lang="en-US" altLang="en-US" sz="1000" b="1" dirty="0">
                <a:latin typeface="Arial" panose="020B0604020202020204" pitchFamily="34" charset="0"/>
                <a:cs typeface="Arial" panose="020B0604020202020204" pitchFamily="34" charset="0"/>
              </a:rPr>
              <a:t>Optimal blood glucose control is essential to:</a:t>
            </a:r>
            <a:endParaRPr lang="en-US" altLang="en-US" sz="1000" dirty="0">
              <a:latin typeface="Arial" panose="020B0604020202020204" pitchFamily="34" charset="0"/>
              <a:cs typeface="Arial" panose="020B0604020202020204" pitchFamily="34" charset="0"/>
            </a:endParaRPr>
          </a:p>
          <a:p>
            <a:pPr marL="171450" indent="-171450" eaLnBrk="1" hangingPunct="1">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Promote normal growth and development and allow for optimal learning. </a:t>
            </a:r>
          </a:p>
          <a:p>
            <a:pPr marL="171450" indent="-171450" eaLnBrk="1" hangingPunct="1">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Prevent the immediate dangers of blood glucose that is either too high or too low. </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eaLnBrk="1" hangingPunct="1">
              <a:spcBef>
                <a:spcPct val="0"/>
              </a:spcBef>
            </a:pPr>
            <a:r>
              <a:rPr lang="en-US" altLang="en-US" sz="1000" b="1" dirty="0">
                <a:latin typeface="Arial" panose="020B0604020202020204" pitchFamily="34" charset="0"/>
                <a:cs typeface="Arial" panose="020B0604020202020204" pitchFamily="34" charset="0"/>
              </a:rPr>
              <a:t>Additionally, research has shown that maintaining blood glucose levels within the target range can:</a:t>
            </a:r>
            <a:endParaRPr lang="en-US" altLang="en-US" sz="1000" dirty="0">
              <a:latin typeface="Arial" panose="020B0604020202020204" pitchFamily="34" charset="0"/>
              <a:cs typeface="Arial" panose="020B0604020202020204" pitchFamily="34" charset="0"/>
            </a:endParaRPr>
          </a:p>
          <a:p>
            <a:pPr marL="171450" indent="-171450" eaLnBrk="1" hangingPunct="1">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Reduce risks or delay the long-term complications of diabetes such as heart attack, stroke, blindness, kidney failure, nerve disease, and amputations of the foot or leg.*     </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eaLnBrk="1" hangingPunct="1">
              <a:spcBef>
                <a:spcPct val="0"/>
              </a:spcBef>
            </a:pPr>
            <a:r>
              <a:rPr lang="en-US" altLang="en-US" sz="800" i="1" dirty="0">
                <a:latin typeface="Arial" panose="020B0604020202020204" pitchFamily="34" charset="0"/>
                <a:cs typeface="Arial" panose="020B0604020202020204" pitchFamily="34" charset="0"/>
              </a:rPr>
              <a:t>*While it is important for school personnel to be aware of the potential for these serious life-limiting or life threatening complications, it is not appropriate for school personnel to discuss risks for complications with individual students.</a:t>
            </a:r>
          </a:p>
          <a:p>
            <a:pPr eaLnBrk="1" hangingPunct="1">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10</a:t>
            </a:fld>
            <a:endParaRPr lang="en-US"/>
          </a:p>
        </p:txBody>
      </p:sp>
    </p:spTree>
    <p:extLst>
      <p:ext uri="{BB962C8B-B14F-4D97-AF65-F5344CB8AC3E}">
        <p14:creationId xmlns:p14="http://schemas.microsoft.com/office/powerpoint/2010/main" val="2840005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The DMMP is the foundation for the development of all school-based care plans.  The DMMP is the medical basis for an Individual Health Care Plan (IHP) written by the school nurse, a Section 504 accommodations plan or Individualized Education Program (IEP), and a Quick Reference Emergency Care Plan.  </a:t>
            </a:r>
          </a:p>
          <a:p>
            <a:pPr>
              <a:spcBef>
                <a:spcPct val="0"/>
              </a:spcBef>
            </a:pPr>
            <a:endParaRPr lang="en-US" altLang="en-US" sz="1000" b="1"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A DMMP should be implemented for every student with diabetes. (This type of plan might go by a different name in some school districts, or by some health care providers. ) </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The  DMMP is developed and signed by the student’s personal health care team and parent/guardian with the specific needs of an individual student in mind.  It should detail the elements of care and assistance for that student.  </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Once the DMMP has been provided to the school, it is implemented collaboratively by the school diabetes team, which includes the school nurse, student, parent/guardian, and other school personnel.   </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Details regarding how, when, where and by whom the elements of  the DMMP will be implemented should be documented in writing.  Many school districts have their own health forms where the school nurse documents information on diabetes care.  </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Additionally both health and academic accommodations related to diabetes should be included in broader education plans for students with disabilities.  </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For example, under Section 504 of the Rehabilitation Act of 1973, a federal law, students with diabetes are entitled to accommodations to ensure equal access to public education. A 504 plan should be written to document diabetes-related accommodations needed by an individual student.  </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Some students with diabetes will also be eligible for special education. For these students, diabetes care needs should be documented in the IEP that is required by another federal law, the Individuals with Disabilities Education Act (IDEA).</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Information and a sample DMMP and 504 plan can be found on the American Diabetes Association Website at:  </a:t>
            </a:r>
            <a:r>
              <a:rPr lang="en-US" altLang="en-US" sz="1000" b="0" dirty="0">
                <a:latin typeface="Arial" panose="020B0604020202020204" pitchFamily="34" charset="0"/>
                <a:cs typeface="Arial" panose="020B0604020202020204" pitchFamily="34" charset="0"/>
                <a:hlinkClick r:id="rId3"/>
              </a:rPr>
              <a:t>diabetes.org/dmmp</a:t>
            </a:r>
            <a:r>
              <a:rPr lang="en-US" altLang="en-US" sz="1000" b="0" dirty="0">
                <a:latin typeface="Arial" panose="020B0604020202020204" pitchFamily="34" charset="0"/>
                <a:cs typeface="Arial" panose="020B0604020202020204" pitchFamily="34" charset="0"/>
              </a:rPr>
              <a:t> and diabetes.org/504plan</a:t>
            </a:r>
          </a:p>
          <a:p>
            <a:pPr>
              <a:spcBef>
                <a:spcPct val="0"/>
              </a:spcBef>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C846EA-692C-5749-8B3B-0EE8E95BA0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7844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60000"/>
              </a:spcBef>
              <a:defRPr/>
            </a:pPr>
            <a:r>
              <a:rPr lang="en-US" altLang="en-US" sz="1000" b="1" dirty="0">
                <a:latin typeface="Arial" panose="020B0604020202020204" pitchFamily="34" charset="0"/>
                <a:cs typeface="Arial" panose="020B0604020202020204" pitchFamily="34" charset="0"/>
              </a:rPr>
              <a:t>Maintaining blood glucose control is a juggling act, 24 hours a day, 7 days a week.</a:t>
            </a:r>
            <a:endParaRPr lang="en-US" altLang="en-US" sz="1000" b="0" dirty="0">
              <a:latin typeface="Arial" panose="020B0604020202020204" pitchFamily="34" charset="0"/>
              <a:cs typeface="Arial" panose="020B0604020202020204" pitchFamily="34" charset="0"/>
            </a:endParaRPr>
          </a:p>
          <a:p>
            <a:pPr eaLnBrk="1" hangingPunct="1">
              <a:spcBef>
                <a:spcPct val="60000"/>
              </a:spcBef>
              <a:defRPr/>
            </a:pPr>
            <a:r>
              <a:rPr lang="en-US" altLang="en-US" sz="1000" b="0" dirty="0">
                <a:latin typeface="Arial" panose="020B0604020202020204" pitchFamily="34" charset="0"/>
                <a:cs typeface="Arial" panose="020B0604020202020204" pitchFamily="34" charset="0"/>
              </a:rPr>
              <a:t>Many variables affect blood glucose.  </a:t>
            </a:r>
          </a:p>
          <a:p>
            <a:pPr eaLnBrk="1" hangingPunct="1">
              <a:spcBef>
                <a:spcPct val="60000"/>
              </a:spcBef>
              <a:defRPr/>
            </a:pPr>
            <a:r>
              <a:rPr lang="en-US" altLang="en-US" sz="1000" b="0" dirty="0">
                <a:latin typeface="Arial" panose="020B0604020202020204" pitchFamily="34" charset="0"/>
                <a:cs typeface="Arial" panose="020B0604020202020204" pitchFamily="34" charset="0"/>
              </a:rPr>
              <a:t>The key to optimal diabetes control is a careful balance or juggling of food, physical activity, and insulin and/or oral medication.  </a:t>
            </a:r>
          </a:p>
          <a:p>
            <a:pPr eaLnBrk="1" hangingPunct="1">
              <a:spcBef>
                <a:spcPct val="60000"/>
              </a:spcBef>
              <a:defRPr/>
            </a:pPr>
            <a:r>
              <a:rPr lang="en-US" altLang="en-US" sz="1000" b="0" dirty="0">
                <a:latin typeface="Arial" panose="020B0604020202020204" pitchFamily="34" charset="0"/>
                <a:cs typeface="Arial" panose="020B0604020202020204" pitchFamily="34" charset="0"/>
              </a:rPr>
              <a:t>As a general rule:</a:t>
            </a:r>
          </a:p>
          <a:p>
            <a:pPr marL="171450" indent="-171450" eaLnBrk="1" hangingPunct="1">
              <a:spcBef>
                <a:spcPct val="60000"/>
              </a:spcBef>
              <a:buFont typeface="Wingdings" pitchFamily="2" charset="2"/>
              <a:buChar char="§"/>
              <a:defRPr/>
            </a:pPr>
            <a:r>
              <a:rPr lang="en-US" altLang="en-US" sz="1000" b="0" dirty="0">
                <a:latin typeface="Arial" panose="020B0604020202020204" pitchFamily="34" charset="0"/>
                <a:cs typeface="Arial" panose="020B0604020202020204" pitchFamily="34" charset="0"/>
              </a:rPr>
              <a:t>Insulin/oral medication and physical activity makes blood glucose levels go down.  </a:t>
            </a:r>
          </a:p>
          <a:p>
            <a:pPr marL="171450" indent="-171450" eaLnBrk="1" hangingPunct="1">
              <a:spcBef>
                <a:spcPct val="60000"/>
              </a:spcBef>
              <a:buFont typeface="Wingdings" pitchFamily="2" charset="2"/>
              <a:buChar char="§"/>
              <a:defRPr/>
            </a:pPr>
            <a:r>
              <a:rPr lang="en-US" altLang="en-US" sz="1000" b="0" dirty="0">
                <a:latin typeface="Arial" panose="020B0604020202020204" pitchFamily="34" charset="0"/>
                <a:cs typeface="Arial" panose="020B0604020202020204" pitchFamily="34" charset="0"/>
              </a:rPr>
              <a:t>Food makes blood glucose levels go up.  </a:t>
            </a:r>
          </a:p>
          <a:p>
            <a:pPr marL="171450" indent="-171450" eaLnBrk="1" hangingPunct="1">
              <a:spcBef>
                <a:spcPct val="60000"/>
              </a:spcBef>
              <a:buFont typeface="Wingdings" pitchFamily="2" charset="2"/>
              <a:buChar char="§"/>
              <a:defRPr/>
            </a:pPr>
            <a:r>
              <a:rPr lang="en-US" altLang="en-US" sz="1000" b="0" dirty="0">
                <a:latin typeface="Arial" panose="020B0604020202020204" pitchFamily="34" charset="0"/>
                <a:cs typeface="Arial" panose="020B0604020202020204" pitchFamily="34" charset="0"/>
              </a:rPr>
              <a:t>Several other factors, such as stress, illness or injury, also can affect blood glucose levels.</a:t>
            </a:r>
          </a:p>
          <a:p>
            <a:pPr eaLnBrk="1" hangingPunct="1">
              <a:spcBef>
                <a:spcPct val="60000"/>
              </a:spcBef>
              <a:defRP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12</a:t>
            </a:fld>
            <a:endParaRPr lang="en-US"/>
          </a:p>
        </p:txBody>
      </p:sp>
    </p:spTree>
    <p:extLst>
      <p:ext uri="{BB962C8B-B14F-4D97-AF65-F5344CB8AC3E}">
        <p14:creationId xmlns:p14="http://schemas.microsoft.com/office/powerpoint/2010/main" val="2889609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The need for performance of or assistance with diabetes care tasks will vary from student to student.</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Routine Care:</a:t>
            </a:r>
          </a:p>
          <a:p>
            <a:pPr>
              <a:spcBef>
                <a:spcPct val="0"/>
              </a:spcBef>
            </a:pPr>
            <a:endParaRPr lang="en-US" altLang="en-US" sz="10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Many students will be able to handle all or almost all of their routine diabetes care by themselves – they can check their own blood glucose, and they can dose and give their own insulin or medication, keeping it in balance with physical activity and food intake.</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Some students, because of age, developmental level, or inexperience, will need help from school staff, including performing tasks like insulin administration, blood glucose monitoring, or carbohydrate counting. Students who are experiencing diabetes distress, diabetes burnout or depression may benefit from additional help and support.</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Emergency Care:</a:t>
            </a:r>
          </a:p>
          <a:p>
            <a:pPr>
              <a:spcBef>
                <a:spcPct val="0"/>
              </a:spcBef>
            </a:pPr>
            <a:endParaRPr lang="en-US" altLang="en-US" sz="10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ALL students with diabetes will need help in the event of an emergency situation.</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The level of care and assistance will be outlined in the Diabetes Medical Management Plan (DMMP) agreed upon by the health care provider, parent/guardian, school nurse and student.</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13</a:t>
            </a:fld>
            <a:endParaRPr lang="en-US"/>
          </a:p>
        </p:txBody>
      </p:sp>
    </p:spTree>
    <p:extLst>
      <p:ext uri="{BB962C8B-B14F-4D97-AF65-F5344CB8AC3E}">
        <p14:creationId xmlns:p14="http://schemas.microsoft.com/office/powerpoint/2010/main" val="3983197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The symptoms of hypoglycemia vary from one individual to another.  Also, they may vary for one individual, from one episode to another.</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The symptoms of mild to moderate hypoglycemia are the first alert that the body is in a state of sugar deficiency.   Symptoms may include the following:</a:t>
            </a:r>
          </a:p>
          <a:p>
            <a:pPr defTabSz="457200"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marL="91440" lvl="1" defTabSz="182880" eaLnBrk="1" hangingPunct="1">
              <a:spcBef>
                <a:spcPct val="0"/>
              </a:spcBef>
              <a:buClr>
                <a:schemeClr val="tx2"/>
              </a:buClr>
              <a:tabLst>
                <a:tab pos="182880" algn="l"/>
              </a:tabLst>
            </a:pPr>
            <a:r>
              <a:rPr lang="en-US" altLang="en-US" sz="1000" dirty="0">
                <a:latin typeface="Arial" panose="020B0604020202020204" pitchFamily="34" charset="0"/>
                <a:cs typeface="Arial" panose="020B0604020202020204" pitchFamily="34" charset="0"/>
              </a:rPr>
              <a:t>• Extreme hunger		• Yawning 	 					• Sleepiness</a:t>
            </a:r>
          </a:p>
          <a:p>
            <a:pPr marL="91440" lvl="1" defTabSz="182880" eaLnBrk="1" hangingPunct="1">
              <a:spcBef>
                <a:spcPct val="0"/>
              </a:spcBef>
              <a:buClr>
                <a:schemeClr val="tx2"/>
              </a:buClr>
              <a:tabLst>
                <a:tab pos="182880" algn="l"/>
              </a:tabLst>
            </a:pPr>
            <a:r>
              <a:rPr lang="en-US" altLang="en-US" sz="1000" dirty="0">
                <a:latin typeface="Arial" panose="020B0604020202020204" pitchFamily="34" charset="0"/>
                <a:cs typeface="Arial" panose="020B0604020202020204" pitchFamily="34" charset="0"/>
              </a:rPr>
              <a:t>• Shakiness			• Irritability/frustration			• Changed behavior</a:t>
            </a:r>
          </a:p>
          <a:p>
            <a:pPr marL="91440" lvl="3" defTabSz="182880">
              <a:spcBef>
                <a:spcPct val="0"/>
              </a:spcBef>
              <a:buClr>
                <a:schemeClr val="tx2"/>
              </a:buClr>
              <a:tabLst>
                <a:tab pos="182880" algn="l"/>
              </a:tabLst>
            </a:pPr>
            <a:r>
              <a:rPr lang="en-US" altLang="en-US" sz="1000" dirty="0">
                <a:latin typeface="Arial" panose="020B0604020202020204" pitchFamily="34" charset="0"/>
                <a:cs typeface="Arial" panose="020B0604020202020204" pitchFamily="34" charset="0"/>
              </a:rPr>
              <a:t>• Weakness			• Extreme tiredness/fatigue	• Sweating</a:t>
            </a:r>
          </a:p>
          <a:p>
            <a:pPr marL="91440" lvl="1" defTabSz="182880" eaLnBrk="1" hangingPunct="1">
              <a:spcBef>
                <a:spcPct val="0"/>
              </a:spcBef>
              <a:buClr>
                <a:schemeClr val="tx2"/>
              </a:buClr>
              <a:tabLst>
                <a:tab pos="182880" algn="l"/>
              </a:tabLst>
            </a:pPr>
            <a:r>
              <a:rPr lang="en-US" altLang="en-US" sz="1000" dirty="0">
                <a:latin typeface="Arial" panose="020B0604020202020204" pitchFamily="34" charset="0"/>
                <a:cs typeface="Arial" panose="020B0604020202020204" pitchFamily="34" charset="0"/>
              </a:rPr>
              <a:t>• Paleness				• Anxiety							• Dizzy or lightheaded	</a:t>
            </a:r>
          </a:p>
          <a:p>
            <a:pPr marL="91440" lvl="1" defTabSz="182880" eaLnBrk="1" hangingPunct="1">
              <a:spcBef>
                <a:spcPct val="0"/>
              </a:spcBef>
              <a:buClr>
                <a:schemeClr val="tx2"/>
              </a:buClr>
              <a:tabLst>
                <a:tab pos="182880" algn="l"/>
              </a:tabLst>
            </a:pPr>
            <a:r>
              <a:rPr lang="en-US" altLang="en-US" sz="1000" dirty="0">
                <a:latin typeface="Arial" panose="020B0604020202020204" pitchFamily="34" charset="0"/>
                <a:cs typeface="Arial" panose="020B0604020202020204" pitchFamily="34" charset="0"/>
              </a:rPr>
              <a:t>• Dilated pupils		• Increased heart rate	 		• Restlessness</a:t>
            </a:r>
          </a:p>
          <a:p>
            <a:pPr marL="91440" lvl="1" defTabSz="182880" eaLnBrk="1" hangingPunct="1">
              <a:spcBef>
                <a:spcPct val="0"/>
              </a:spcBef>
              <a:buClr>
                <a:schemeClr val="tx2"/>
              </a:buClr>
              <a:tabLst>
                <a:tab pos="182880" algn="l"/>
              </a:tabLst>
            </a:pPr>
            <a:r>
              <a:rPr lang="en-US" altLang="en-US" sz="1000" dirty="0">
                <a:latin typeface="Arial" panose="020B0604020202020204" pitchFamily="34" charset="0"/>
                <a:cs typeface="Arial" panose="020B0604020202020204" pitchFamily="34" charset="0"/>
              </a:rPr>
              <a:t>▪ Confusion			▪ Sudden crying</a:t>
            </a:r>
          </a:p>
          <a:p>
            <a:pPr lvl="1" eaLnBrk="1" hangingPunct="1">
              <a:spcBef>
                <a:spcPct val="0"/>
              </a:spcBef>
              <a:buClr>
                <a:schemeClr val="tx2"/>
              </a:buClr>
              <a:tabLst>
                <a:tab pos="2854325" algn="l"/>
              </a:tabLst>
            </a:pPr>
            <a:endParaRPr lang="en-US" altLang="en-US" sz="1000" dirty="0">
              <a:latin typeface="Arial" panose="020B0604020202020204" pitchFamily="34" charset="0"/>
              <a:cs typeface="Arial" panose="020B0604020202020204" pitchFamily="34" charset="0"/>
            </a:endParaRPr>
          </a:p>
          <a:p>
            <a:pPr marL="0" lvl="1" eaLnBrk="1" hangingPunct="1">
              <a:spcBef>
                <a:spcPct val="0"/>
              </a:spcBef>
              <a:buClr>
                <a:schemeClr val="tx2"/>
              </a:buClr>
              <a:tabLst>
                <a:tab pos="2854325" algn="l"/>
              </a:tabLst>
            </a:pPr>
            <a:r>
              <a:rPr lang="en-US" altLang="en-US" sz="1000" b="1" dirty="0">
                <a:latin typeface="Arial" panose="020B0604020202020204" pitchFamily="34" charset="0"/>
                <a:cs typeface="Arial" panose="020B0604020202020204" pitchFamily="34" charset="0"/>
              </a:rPr>
              <a:t>Mild to moderate hypoglycemia can usually be treated easily and effectively. </a:t>
            </a:r>
            <a:r>
              <a:rPr lang="en-US" altLang="en-US" sz="1000" dirty="0">
                <a:latin typeface="Arial" panose="020B0604020202020204" pitchFamily="34" charset="0"/>
                <a:cs typeface="Arial" panose="020B0604020202020204" pitchFamily="34" charset="0"/>
              </a:rPr>
              <a:t>Most episodes of hypoglycemia that will occur in the school setting are of the “mild” type.  </a:t>
            </a:r>
          </a:p>
          <a:p>
            <a:pPr marL="0" lvl="1" eaLnBrk="1" hangingPunct="1">
              <a:spcBef>
                <a:spcPct val="0"/>
              </a:spcBef>
              <a:buClr>
                <a:schemeClr val="tx2"/>
              </a:buClr>
              <a:tabLst>
                <a:tab pos="2854325" algn="l"/>
              </a:tabLst>
            </a:pPr>
            <a:endParaRPr lang="en-US" altLang="en-US" sz="1000" dirty="0">
              <a:latin typeface="Arial" panose="020B0604020202020204" pitchFamily="34" charset="0"/>
              <a:cs typeface="Arial" panose="020B0604020202020204" pitchFamily="34" charset="0"/>
            </a:endParaRPr>
          </a:p>
          <a:p>
            <a:pPr marL="0" lvl="1" eaLnBrk="1" hangingPunct="1">
              <a:spcBef>
                <a:spcPct val="0"/>
              </a:spcBef>
              <a:buClr>
                <a:schemeClr val="tx2"/>
              </a:buClr>
              <a:tabLst>
                <a:tab pos="2854325" algn="l"/>
              </a:tabLst>
            </a:pPr>
            <a:r>
              <a:rPr lang="en-US" altLang="en-US" sz="1000" b="1" dirty="0">
                <a:latin typeface="Arial" panose="020B0604020202020204" pitchFamily="34" charset="0"/>
                <a:cs typeface="Arial" panose="020B0604020202020204" pitchFamily="34" charset="0"/>
              </a:rPr>
              <a:t>However, if not treated promptly a mild hypoglycemic reaction can quickly progress</a:t>
            </a:r>
            <a:r>
              <a:rPr lang="en-US" altLang="en-US" sz="1000" dirty="0">
                <a:latin typeface="Arial" panose="020B0604020202020204" pitchFamily="34" charset="0"/>
                <a:cs typeface="Arial" panose="020B0604020202020204" pitchFamily="34" charset="0"/>
              </a:rPr>
              <a:t> to a severe state or condition which may be characterized by severe cognitive impairment and will require assistance in treatment:	</a:t>
            </a:r>
          </a:p>
          <a:p>
            <a:pPr marL="0" lvl="1" eaLnBrk="1" hangingPunct="1">
              <a:spcBef>
                <a:spcPct val="0"/>
              </a:spcBef>
              <a:buClr>
                <a:schemeClr val="tx2"/>
              </a:buClr>
              <a:tabLst>
                <a:tab pos="2854325" algn="l"/>
              </a:tabLst>
            </a:pPr>
            <a:endParaRPr lang="en-US" altLang="en-US" sz="1000" dirty="0">
              <a:latin typeface="Arial" panose="020B0604020202020204" pitchFamily="34" charset="0"/>
              <a:cs typeface="Arial" panose="020B0604020202020204" pitchFamily="34" charset="0"/>
            </a:endParaRPr>
          </a:p>
          <a:p>
            <a:pPr marL="0" lvl="1" defTabSz="182880">
              <a:spcBef>
                <a:spcPct val="0"/>
              </a:spcBef>
              <a:buClr>
                <a:schemeClr val="tx2"/>
              </a:buClr>
              <a:tabLst>
                <a:tab pos="182880" algn="l"/>
              </a:tabLst>
            </a:pPr>
            <a:r>
              <a:rPr lang="en-US" altLang="en-US" sz="1000" dirty="0">
                <a:latin typeface="Arial" panose="020B0604020202020204" pitchFamily="34" charset="0"/>
                <a:cs typeface="Arial" panose="020B0604020202020204" pitchFamily="34" charset="0"/>
              </a:rPr>
              <a:t>• Inability to swallow		• Unresponsiveness 	</a:t>
            </a:r>
          </a:p>
          <a:p>
            <a:pPr marL="0" lvl="1" defTabSz="182880">
              <a:spcBef>
                <a:spcPct val="0"/>
              </a:spcBef>
              <a:buClr>
                <a:schemeClr val="tx2"/>
              </a:buClr>
              <a:tabLst>
                <a:tab pos="182880" algn="l"/>
              </a:tabLst>
            </a:pPr>
            <a:r>
              <a:rPr lang="en-US" altLang="en-US" sz="1000" dirty="0">
                <a:latin typeface="Arial" panose="020B0604020202020204" pitchFamily="34" charset="0"/>
                <a:cs typeface="Arial" panose="020B0604020202020204" pitchFamily="34" charset="0"/>
              </a:rPr>
              <a:t>• Unconsciousness			• Seizure activity or convulsions (jerking movements)</a:t>
            </a:r>
          </a:p>
          <a:p>
            <a:pPr marL="0" lvl="1" eaLnBrk="1" hangingPunct="1">
              <a:spcBef>
                <a:spcPct val="0"/>
              </a:spcBef>
              <a:buClr>
                <a:schemeClr val="tx2"/>
              </a:buClr>
              <a:tabLst>
                <a:tab pos="2854325" algn="l"/>
              </a:tabLst>
            </a:pPr>
            <a:endParaRPr lang="en-US" altLang="en-US" sz="1000" dirty="0">
              <a:latin typeface="Arial" panose="020B0604020202020204" pitchFamily="34" charset="0"/>
              <a:cs typeface="Arial" panose="020B0604020202020204" pitchFamily="34" charset="0"/>
            </a:endParaRPr>
          </a:p>
          <a:p>
            <a:pPr marL="0" lvl="1" eaLnBrk="1" hangingPunct="1">
              <a:spcBef>
                <a:spcPct val="0"/>
              </a:spcBef>
              <a:buClr>
                <a:schemeClr val="tx2"/>
              </a:buClr>
              <a:tabLst>
                <a:tab pos="2854325" algn="l"/>
              </a:tabLst>
            </a:pPr>
            <a:r>
              <a:rPr lang="en-US" altLang="en-US" sz="1000" dirty="0">
                <a:latin typeface="Arial" panose="020B0604020202020204" pitchFamily="34" charset="0"/>
                <a:cs typeface="Arial" panose="020B0604020202020204" pitchFamily="34" charset="0"/>
              </a:rPr>
              <a:t>Remember, onset and progression can happen very quickly.  Each student will have his/her own set of symptoms that characterize hypoglycemia.  These should be listed in the DMMP.  </a:t>
            </a:r>
          </a:p>
          <a:p>
            <a:pPr marL="0" lvl="1" eaLnBrk="1" hangingPunct="1">
              <a:spcBef>
                <a:spcPct val="0"/>
              </a:spcBef>
              <a:buClr>
                <a:schemeClr val="tx2"/>
              </a:buClr>
              <a:tabLst>
                <a:tab pos="2854325" algn="l"/>
              </a:tabLst>
            </a:pPr>
            <a:endParaRPr lang="en-US" altLang="en-US" sz="1000" dirty="0">
              <a:latin typeface="Arial" panose="020B0604020202020204" pitchFamily="34" charset="0"/>
              <a:cs typeface="Arial" panose="020B0604020202020204" pitchFamily="34" charset="0"/>
            </a:endParaRPr>
          </a:p>
          <a:p>
            <a:pPr marL="0" lvl="1" eaLnBrk="1" hangingPunct="1">
              <a:spcBef>
                <a:spcPct val="0"/>
              </a:spcBef>
              <a:buClr>
                <a:schemeClr val="tx2"/>
              </a:buClr>
              <a:tabLst>
                <a:tab pos="2854325" algn="l"/>
              </a:tabLst>
            </a:pPr>
            <a:r>
              <a:rPr lang="en-US" altLang="en-US" sz="1000" b="1" dirty="0">
                <a:latin typeface="Arial" panose="020B0604020202020204" pitchFamily="34" charset="0"/>
                <a:cs typeface="Arial" panose="020B0604020202020204" pitchFamily="34" charset="0"/>
              </a:rPr>
              <a:t>The important thing to remember is that early recognition and intervention is the best strategy to prevent progression to more severe symptoms. </a:t>
            </a:r>
          </a:p>
        </p:txBody>
      </p:sp>
      <p:sp>
        <p:nvSpPr>
          <p:cNvPr id="4" name="Slide Number Placeholder 3"/>
          <p:cNvSpPr>
            <a:spLocks noGrp="1"/>
          </p:cNvSpPr>
          <p:nvPr>
            <p:ph type="sldNum" sz="quarter" idx="5"/>
          </p:nvPr>
        </p:nvSpPr>
        <p:spPr/>
        <p:txBody>
          <a:bodyPr/>
          <a:lstStyle/>
          <a:p>
            <a:fld id="{D4C846EA-692C-5749-8B3B-0EE8E95BA0D9}" type="slidenum">
              <a:rPr lang="en-US" smtClean="0"/>
              <a:t>14</a:t>
            </a:fld>
            <a:endParaRPr lang="en-US"/>
          </a:p>
        </p:txBody>
      </p:sp>
    </p:spTree>
    <p:extLst>
      <p:ext uri="{BB962C8B-B14F-4D97-AF65-F5344CB8AC3E}">
        <p14:creationId xmlns:p14="http://schemas.microsoft.com/office/powerpoint/2010/main" val="2394555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The onset of severe hyperglycemia and progression to DKA is usually pretty slow.  As a result, the recognition and treatment of mild hyperglycemia is vitally important.</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These symptoms vary somewhat from individual to individual, or from episode to episode and can include:</a:t>
            </a:r>
          </a:p>
          <a:p>
            <a:pPr marL="171450" indent="-171450" eaLnBrk="1" hangingPunct="1">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Thirst	• Blurred vision	</a:t>
            </a:r>
          </a:p>
          <a:p>
            <a:pPr marL="171450" indent="-171450" eaLnBrk="1" hangingPunct="1">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Lack of concentration	• Weight loss	</a:t>
            </a:r>
          </a:p>
          <a:p>
            <a:pPr marL="171450" indent="-171450" eaLnBrk="1" hangingPunct="1">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Frequent urination	• Sweet, fruity breath</a:t>
            </a:r>
          </a:p>
          <a:p>
            <a:pPr marL="171450" indent="-171450" eaLnBrk="1" hangingPunct="1">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Fatigue/sleepiness	• Stomach pains</a:t>
            </a:r>
          </a:p>
          <a:p>
            <a:pPr marL="171450" indent="-171450" eaLnBrk="1" hangingPunct="1">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Increased hunger	• Flushing of skin</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The following symptoms indicate that hyperglycemia has escalated.</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Mild symptoms plus:</a:t>
            </a:r>
          </a:p>
          <a:p>
            <a:pPr marL="171450" indent="-171450">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Dry mouth	• Stomach cramps</a:t>
            </a:r>
          </a:p>
          <a:p>
            <a:pPr marL="171450" indent="-171450" eaLnBrk="1" hangingPunct="1">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Nausea	• Vomiting</a:t>
            </a:r>
          </a:p>
          <a:p>
            <a:pPr marL="171450" indent="-171450" eaLnBrk="1" hangingPunct="1">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Sweet, fruity breath</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This last group of symptoms indicate severe hyperglycemia, and probable ketoacidosis.</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Mild and moderate symptoms plus:</a:t>
            </a:r>
          </a:p>
          <a:p>
            <a:pPr marL="171450" indent="-171450">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Labored breathing	• Confusion</a:t>
            </a:r>
          </a:p>
          <a:p>
            <a:pPr marL="171450" indent="-171450" eaLnBrk="1" hangingPunct="1">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Profound weakness	• Unconscious</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The important thing to remember is that intervention at any of these levels will prevent progression to more severe symptoms.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15</a:t>
            </a:fld>
            <a:endParaRPr lang="en-US"/>
          </a:p>
        </p:txBody>
      </p:sp>
    </p:spTree>
    <p:extLst>
      <p:ext uri="{BB962C8B-B14F-4D97-AF65-F5344CB8AC3E}">
        <p14:creationId xmlns:p14="http://schemas.microsoft.com/office/powerpoint/2010/main" val="23945554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 school nurse is the most appropriate person in the school setting to coordinate and provide care for a student with diabetes.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Many schools, however, do not have a full-time nurse; more often, school nurses cover a large number of schools.  Moreover, even when a nurse is assigned to a school full time, he or she will not always be available during the school day, during extracurricular activities, or on field trips.  Yet, because diabetes management is needed 24 hours, 7 days a week -- and diabetes emergencies can happen at any time -- a student will always need access to diabetes care at school and at all school-sponsored activities.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 DMMP details the specific conditions for all routine and emergency diabetes care tasks, including insulin and glucagon administration. Non-medical school staff can be trained to assist students with these tasks as laid out in the DMMP.  However, any and all clinical assessments are made by the student’s health care providers in the development of the DMMP; school staff are simply following the plan as prescribed. </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16</a:t>
            </a:fld>
            <a:endParaRPr lang="en-US"/>
          </a:p>
        </p:txBody>
      </p:sp>
    </p:spTree>
    <p:extLst>
      <p:ext uri="{BB962C8B-B14F-4D97-AF65-F5344CB8AC3E}">
        <p14:creationId xmlns:p14="http://schemas.microsoft.com/office/powerpoint/2010/main" val="22385651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C846EA-692C-5749-8B3B-0EE8E95BA0D9}" type="slidenum">
              <a:rPr lang="en-US" smtClean="0"/>
              <a:t>17</a:t>
            </a:fld>
            <a:endParaRPr lang="en-US"/>
          </a:p>
        </p:txBody>
      </p:sp>
    </p:spTree>
    <p:extLst>
      <p:ext uri="{BB962C8B-B14F-4D97-AF65-F5344CB8AC3E}">
        <p14:creationId xmlns:p14="http://schemas.microsoft.com/office/powerpoint/2010/main" val="835230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solidFill>
                  <a:schemeClr val="tx1"/>
                </a:solidFill>
                <a:latin typeface="Arial" panose="020B0604020202020204" pitchFamily="34" charset="0"/>
                <a:cs typeface="Arial" panose="020B0604020202020204" pitchFamily="34" charset="0"/>
              </a:rPr>
              <a:t>Crystal</a:t>
            </a:r>
          </a:p>
          <a:p>
            <a:pPr marL="171450" indent="-171450">
              <a:buFont typeface="Arial" panose="020B0604020202020204" pitchFamily="34" charset="0"/>
              <a:buChar char="•"/>
            </a:pPr>
            <a:endParaRPr lang="en-US"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Safe at School resources may be found at diabetes.org/</a:t>
            </a:r>
            <a:r>
              <a:rPr lang="en-US" dirty="0" err="1">
                <a:solidFill>
                  <a:schemeClr val="tx1"/>
                </a:solidFill>
                <a:latin typeface="Arial" panose="020B0604020202020204" pitchFamily="34" charset="0"/>
                <a:cs typeface="Arial" panose="020B0604020202020204" pitchFamily="34" charset="0"/>
              </a:rPr>
              <a:t>safeatschool</a:t>
            </a:r>
            <a:endParaRPr lang="en-US"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dirty="0">
              <a:solidFill>
                <a:schemeClr val="tx1"/>
              </a:solidFill>
              <a:latin typeface="Arial" panose="020B0604020202020204" pitchFamily="34" charset="0"/>
              <a:cs typeface="Arial" panose="020B0604020202020204" pitchFamily="34" charset="0"/>
            </a:endParaRPr>
          </a:p>
          <a:p>
            <a:pPr marL="171450" indent="-171450" defTabSz="685800" fontAlgn="base">
              <a:spcBef>
                <a:spcPct val="0"/>
              </a:spcBef>
              <a:spcAft>
                <a:spcPct val="0"/>
              </a:spcAft>
              <a:buFont typeface="Arial" panose="020B0604020202020204" pitchFamily="34" charset="0"/>
              <a:buChar char="•"/>
            </a:pPr>
            <a:r>
              <a:rPr lang="en-US" sz="1200" b="0" dirty="0">
                <a:solidFill>
                  <a:schemeClr val="tx1"/>
                </a:solidFill>
                <a:latin typeface="Arial" panose="020B0604020202020204" pitchFamily="34" charset="0"/>
                <a:cs typeface="Arial" panose="020B0604020202020204" pitchFamily="34" charset="0"/>
              </a:rPr>
              <a:t>Diabetes Care Task Training Modules for school personnel available for FREE at:  www.diabetes.org/schooltraining</a:t>
            </a:r>
          </a:p>
          <a:p>
            <a:pPr marL="171450" indent="-171450" defTabSz="685800" fontAlgn="base">
              <a:spcBef>
                <a:spcPct val="0"/>
              </a:spcBef>
              <a:spcAft>
                <a:spcPct val="0"/>
              </a:spcAft>
              <a:buFont typeface="Arial" panose="020B0604020202020204" pitchFamily="34" charset="0"/>
              <a:buChar char="•"/>
            </a:pPr>
            <a:endParaRPr lang="en-US" sz="1200" b="0" dirty="0">
              <a:solidFill>
                <a:schemeClr val="tx1"/>
              </a:solidFill>
              <a:latin typeface="Arial" panose="020B0604020202020204" pitchFamily="34" charset="0"/>
              <a:cs typeface="Arial" panose="020B0604020202020204" pitchFamily="34" charset="0"/>
            </a:endParaRPr>
          </a:p>
          <a:p>
            <a:pPr marL="171450" indent="-171450" defTabSz="685800" fontAlgn="base">
              <a:spcBef>
                <a:spcPct val="0"/>
              </a:spcBef>
              <a:spcAft>
                <a:spcPct val="0"/>
              </a:spcAft>
              <a:buFont typeface="Arial" panose="020B0604020202020204" pitchFamily="34" charset="0"/>
              <a:buChar char="•"/>
            </a:pPr>
            <a:r>
              <a:rPr lang="en-US" sz="1200" b="0" dirty="0">
                <a:solidFill>
                  <a:schemeClr val="tx1"/>
                </a:solidFill>
                <a:latin typeface="Arial" panose="020B0604020202020204" pitchFamily="34" charset="0"/>
                <a:cs typeface="Arial" panose="020B0604020202020204" pitchFamily="34" charset="0"/>
              </a:rPr>
              <a:t>Other training resources may be found at diabetes.org/</a:t>
            </a:r>
            <a:r>
              <a:rPr lang="en-US" sz="1200" b="0" dirty="0" err="1">
                <a:solidFill>
                  <a:schemeClr val="tx1"/>
                </a:solidFill>
                <a:latin typeface="Arial" panose="020B0604020202020204" pitchFamily="34" charset="0"/>
                <a:cs typeface="Arial" panose="020B0604020202020204" pitchFamily="34" charset="0"/>
              </a:rPr>
              <a:t>sastraining</a:t>
            </a:r>
            <a:endParaRPr lang="en-US" sz="1200" b="0"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2EA30F-7FC7-4E74-B58E-EC62D7D99A95}" type="slidenum">
              <a:rPr kumimoji="0" lang="en-US" sz="1200" b="0" i="0" u="none" strike="noStrike" kern="1200" cap="none" spc="0" normalizeH="0" baseline="0" noProof="0" smtClean="0">
                <a:ln>
                  <a:noFill/>
                </a:ln>
                <a:solidFill>
                  <a:srgbClr val="000000"/>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2238726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20</a:t>
            </a:fld>
            <a:endParaRPr lang="en-US"/>
          </a:p>
        </p:txBody>
      </p:sp>
    </p:spTree>
    <p:extLst>
      <p:ext uri="{BB962C8B-B14F-4D97-AF65-F5344CB8AC3E}">
        <p14:creationId xmlns:p14="http://schemas.microsoft.com/office/powerpoint/2010/main" val="237232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21</a:t>
            </a:fld>
            <a:endParaRPr lang="en-US"/>
          </a:p>
        </p:txBody>
      </p:sp>
    </p:spTree>
    <p:extLst>
      <p:ext uri="{BB962C8B-B14F-4D97-AF65-F5344CB8AC3E}">
        <p14:creationId xmlns:p14="http://schemas.microsoft.com/office/powerpoint/2010/main" val="253106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3363">
              <a:defRPr/>
            </a:pPr>
            <a:endParaRPr lang="en-US" alt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22</a:t>
            </a:fld>
            <a:endParaRPr lang="en-US"/>
          </a:p>
        </p:txBody>
      </p:sp>
    </p:spTree>
    <p:extLst>
      <p:ext uri="{BB962C8B-B14F-4D97-AF65-F5344CB8AC3E}">
        <p14:creationId xmlns:p14="http://schemas.microsoft.com/office/powerpoint/2010/main" val="23403977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endParaRPr 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23</a:t>
            </a:fld>
            <a:endParaRPr lang="en-US"/>
          </a:p>
        </p:txBody>
      </p:sp>
    </p:spTree>
    <p:extLst>
      <p:ext uri="{BB962C8B-B14F-4D97-AF65-F5344CB8AC3E}">
        <p14:creationId xmlns:p14="http://schemas.microsoft.com/office/powerpoint/2010/main" val="2646667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931762" y="1870687"/>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931761" y="2074338"/>
            <a:ext cx="4216596" cy="258597"/>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What Key Personnel Need To Know</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814140" y="2444969"/>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4" name="Rectangle 3">
            <a:extLst>
              <a:ext uri="{FF2B5EF4-FFF2-40B4-BE49-F238E27FC236}">
                <a16:creationId xmlns:a16="http://schemas.microsoft.com/office/drawing/2014/main" id="{269EE1DF-A71D-C718-67A4-599A6EF0770A}"/>
              </a:ext>
            </a:extLst>
          </p:cNvPr>
          <p:cNvSpPr/>
          <p:nvPr userDrawn="1"/>
        </p:nvSpPr>
        <p:spPr>
          <a:xfrm>
            <a:off x="546652" y="1033670"/>
            <a:ext cx="5357191" cy="4714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8664F700-51C1-03C7-48C7-B36F63977086}"/>
              </a:ext>
            </a:extLst>
          </p:cNvPr>
          <p:cNvSpPr>
            <a:spLocks noGrp="1"/>
          </p:cNvSpPr>
          <p:nvPr>
            <p:ph type="body" sz="quarter" idx="24" hasCustomPrompt="1"/>
          </p:nvPr>
        </p:nvSpPr>
        <p:spPr>
          <a:xfrm>
            <a:off x="814140" y="1130332"/>
            <a:ext cx="4841225" cy="258233"/>
          </a:xfrm>
          <a:prstGeom prst="rect">
            <a:avLst/>
          </a:prstGeom>
        </p:spPr>
        <p:txBody>
          <a:bodyPr/>
          <a:lstStyle>
            <a:lvl1pPr marL="0" indent="0">
              <a:buNone/>
              <a:defRPr sz="1867" b="1" i="0" cap="all" baseline="0">
                <a:solidFill>
                  <a:schemeClr val="bg1"/>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12774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831DA9-EBA2-904C-94FD-31196A1ADFB0}"/>
              </a:ext>
            </a:extLst>
          </p:cNvPr>
          <p:cNvSpPr/>
          <p:nvPr userDrawn="1"/>
        </p:nvSpPr>
        <p:spPr>
          <a:xfrm>
            <a:off x="3464620" y="894643"/>
            <a:ext cx="926408" cy="68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BD25B4E0-2EF8-BC48-B1EF-114C5D16F350}"/>
              </a:ext>
            </a:extLst>
          </p:cNvPr>
          <p:cNvSpPr>
            <a:spLocks noGrp="1"/>
          </p:cNvSpPr>
          <p:nvPr>
            <p:ph type="body" sz="quarter" idx="10" hasCustomPrompt="1"/>
          </p:nvPr>
        </p:nvSpPr>
        <p:spPr>
          <a:xfrm>
            <a:off x="3342701" y="3489626"/>
            <a:ext cx="2499580" cy="804078"/>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333">
                <a:solidFill>
                  <a:schemeClr val="bg1"/>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dirty="0"/>
              <a:t>Protecting students’ legal rights is a vital piece of a comprehensive plan.</a:t>
            </a:r>
          </a:p>
        </p:txBody>
      </p:sp>
      <p:sp>
        <p:nvSpPr>
          <p:cNvPr id="6" name="Title 3">
            <a:extLst>
              <a:ext uri="{FF2B5EF4-FFF2-40B4-BE49-F238E27FC236}">
                <a16:creationId xmlns:a16="http://schemas.microsoft.com/office/drawing/2014/main" id="{CEED9DBE-5F4B-5840-891E-670173BA954C}"/>
              </a:ext>
            </a:extLst>
          </p:cNvPr>
          <p:cNvSpPr>
            <a:spLocks noGrp="1"/>
          </p:cNvSpPr>
          <p:nvPr>
            <p:ph type="title" hasCustomPrompt="1"/>
          </p:nvPr>
        </p:nvSpPr>
        <p:spPr>
          <a:xfrm>
            <a:off x="3342701" y="1755562"/>
            <a:ext cx="2365468" cy="1734064"/>
          </a:xfrm>
          <a:prstGeom prst="rect">
            <a:avLst/>
          </a:prstGeom>
        </p:spPr>
        <p:txBody>
          <a:bodyPr wrap="square">
            <a:spAutoFit/>
          </a:bodyPr>
          <a:lstStyle>
            <a:lvl1pPr marL="0" marR="0" indent="0" algn="l" defTabSz="1219170" rtl="0" eaLnBrk="1" fontAlgn="auto" latinLnBrk="0" hangingPunct="1">
              <a:lnSpc>
                <a:spcPct val="100000"/>
              </a:lnSpc>
              <a:spcBef>
                <a:spcPct val="0"/>
              </a:spcBef>
              <a:spcAft>
                <a:spcPts val="0"/>
              </a:spcAft>
              <a:buClrTx/>
              <a:buSzTx/>
              <a:buFontTx/>
              <a:buNone/>
              <a:tabLst/>
              <a:defRPr lang="de-DE" sz="2667" b="1" dirty="0">
                <a:solidFill>
                  <a:schemeClr val="bg1"/>
                </a:solidFill>
                <a:latin typeface="Arial" panose="020B0604020202020204" pitchFamily="34" charset="0"/>
                <a:cs typeface="Arial" panose="020B0604020202020204" pitchFamily="34" charset="0"/>
              </a:defRPr>
            </a:lvl1pPr>
          </a:lstStyle>
          <a:p>
            <a:r>
              <a:rPr lang="en-US" dirty="0"/>
              <a:t>Optimal Student Health </a:t>
            </a:r>
            <a:br>
              <a:rPr lang="en-US" dirty="0"/>
            </a:br>
            <a:r>
              <a:rPr lang="en-US" dirty="0"/>
              <a:t>and Learning</a:t>
            </a:r>
          </a:p>
        </p:txBody>
      </p:sp>
      <p:sp>
        <p:nvSpPr>
          <p:cNvPr id="7" name="Text Placeholder 4">
            <a:extLst>
              <a:ext uri="{FF2B5EF4-FFF2-40B4-BE49-F238E27FC236}">
                <a16:creationId xmlns:a16="http://schemas.microsoft.com/office/drawing/2014/main" id="{DA3651D4-7451-1B45-971B-3FBC4B98EA3B}"/>
              </a:ext>
            </a:extLst>
          </p:cNvPr>
          <p:cNvSpPr>
            <a:spLocks noGrp="1"/>
          </p:cNvSpPr>
          <p:nvPr>
            <p:ph type="body" sz="quarter" idx="11" hasCustomPrompt="1"/>
          </p:nvPr>
        </p:nvSpPr>
        <p:spPr>
          <a:xfrm>
            <a:off x="3342701" y="1104419"/>
            <a:ext cx="3985569" cy="49244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3200" b="1" i="0">
                <a:solidFill>
                  <a:schemeClr val="bg1"/>
                </a:solidFill>
                <a:latin typeface="Arial" panose="020B0604020202020204" pitchFamily="34" charset="0"/>
                <a:cs typeface="Arial" panose="020B0604020202020204" pitchFamily="34" charset="0"/>
              </a:defRPr>
            </a:lvl1pPr>
            <a:lvl2pPr>
              <a:defRPr sz="3200" b="1" i="0">
                <a:solidFill>
                  <a:schemeClr val="bg1"/>
                </a:solidFill>
                <a:latin typeface="Arial" panose="020B0604020202020204" pitchFamily="34" charset="0"/>
                <a:cs typeface="Arial" panose="020B0604020202020204" pitchFamily="34" charset="0"/>
              </a:defRPr>
            </a:lvl2pPr>
            <a:lvl3pPr>
              <a:defRPr sz="3200" b="1" i="0">
                <a:solidFill>
                  <a:schemeClr val="bg1"/>
                </a:solidFill>
                <a:latin typeface="Arial" panose="020B0604020202020204" pitchFamily="34" charset="0"/>
                <a:cs typeface="Arial" panose="020B0604020202020204" pitchFamily="34" charset="0"/>
              </a:defRPr>
            </a:lvl3pPr>
            <a:lvl4pPr>
              <a:defRPr sz="3200" b="1" i="0">
                <a:solidFill>
                  <a:schemeClr val="bg1"/>
                </a:solidFill>
                <a:latin typeface="Arial" panose="020B0604020202020204" pitchFamily="34" charset="0"/>
                <a:cs typeface="Arial" panose="020B0604020202020204" pitchFamily="34" charset="0"/>
              </a:defRPr>
            </a:lvl4pPr>
            <a:lvl5pPr>
              <a:defRPr sz="3200" b="1" i="0">
                <a:solidFill>
                  <a:schemeClr val="bg1"/>
                </a:solidFill>
                <a:latin typeface="Arial" panose="020B0604020202020204" pitchFamily="34" charset="0"/>
                <a:cs typeface="Arial" panose="020B0604020202020204" pitchFamily="34" charset="0"/>
              </a:defRPr>
            </a:lvl5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sz="3200" b="1" i="0" dirty="0">
                <a:solidFill>
                  <a:schemeClr val="bg1"/>
                </a:solidFill>
                <a:latin typeface="Arial" panose="020B0604020202020204" pitchFamily="34" charset="0"/>
                <a:cs typeface="Arial" panose="020B0604020202020204" pitchFamily="34" charset="0"/>
              </a:rPr>
              <a:t>Goal:</a:t>
            </a:r>
            <a:endParaRPr lang="de-DE" sz="3200" b="1" i="0" dirty="0">
              <a:solidFill>
                <a:schemeClr val="bg1"/>
              </a:solidFill>
              <a:latin typeface="Arial" panose="020B060402020202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113680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D5046A-9167-1A47-9CF6-67E07814D8B7}"/>
              </a:ext>
            </a:extLst>
          </p:cNvPr>
          <p:cNvSpPr/>
          <p:nvPr userDrawn="1"/>
        </p:nvSpPr>
        <p:spPr>
          <a:xfrm>
            <a:off x="6829358" y="1050581"/>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2279DBB6-17E5-FE4E-9A68-C662DD068E50}"/>
              </a:ext>
            </a:extLst>
          </p:cNvPr>
          <p:cNvSpPr>
            <a:spLocks noGrp="1"/>
          </p:cNvSpPr>
          <p:nvPr>
            <p:ph type="body" sz="quarter" idx="10" hasCustomPrompt="1"/>
          </p:nvPr>
        </p:nvSpPr>
        <p:spPr>
          <a:xfrm>
            <a:off x="6691853" y="1307202"/>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
            <a:extLst>
              <a:ext uri="{FF2B5EF4-FFF2-40B4-BE49-F238E27FC236}">
                <a16:creationId xmlns:a16="http://schemas.microsoft.com/office/drawing/2014/main" id="{E43ECC0F-F7E1-8C4E-9F7F-B06C17281E55}"/>
              </a:ext>
            </a:extLst>
          </p:cNvPr>
          <p:cNvSpPr>
            <a:spLocks noGrp="1"/>
          </p:cNvSpPr>
          <p:nvPr>
            <p:ph type="body" sz="quarter" idx="22" hasCustomPrompt="1"/>
          </p:nvPr>
        </p:nvSpPr>
        <p:spPr>
          <a:xfrm>
            <a:off x="6829357" y="3119220"/>
            <a:ext cx="4216596" cy="287259"/>
          </a:xfrm>
          <a:prstGeom prst="rect">
            <a:avLst/>
          </a:prstGeom>
        </p:spPr>
        <p:txBody>
          <a:bodyPr wrap="square" lIns="0" tIns="0" rIns="0" bIns="0">
            <a:spAutoFit/>
          </a:bodyPr>
          <a:lstStyle>
            <a:lvl1pPr marL="0" indent="0">
              <a:lnSpc>
                <a:spcPct val="100000"/>
              </a:lnSpc>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3652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2" name="Text Placeholder 7">
            <a:extLst>
              <a:ext uri="{FF2B5EF4-FFF2-40B4-BE49-F238E27FC236}">
                <a16:creationId xmlns:a16="http://schemas.microsoft.com/office/drawing/2014/main" id="{EB29FA12-D62D-97BE-A8EF-66F69490DDCB}"/>
              </a:ext>
            </a:extLst>
          </p:cNvPr>
          <p:cNvSpPr>
            <a:spLocks noGrp="1"/>
          </p:cNvSpPr>
          <p:nvPr>
            <p:ph type="body" sz="quarter" idx="24" hasCustomPrompt="1"/>
          </p:nvPr>
        </p:nvSpPr>
        <p:spPr>
          <a:xfrm>
            <a:off x="814140"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373684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8"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7"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Tree>
    <p:extLst>
      <p:ext uri="{BB962C8B-B14F-4D97-AF65-F5344CB8AC3E}">
        <p14:creationId xmlns:p14="http://schemas.microsoft.com/office/powerpoint/2010/main" val="311694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CEFE84-0B16-7362-89F8-EDFF6BBA79FD}"/>
              </a:ext>
            </a:extLst>
          </p:cNvPr>
          <p:cNvSpPr/>
          <p:nvPr userDrawn="1"/>
        </p:nvSpPr>
        <p:spPr>
          <a:xfrm>
            <a:off x="8553673"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Rectangle 15">
            <a:extLst>
              <a:ext uri="{FF2B5EF4-FFF2-40B4-BE49-F238E27FC236}">
                <a16:creationId xmlns:a16="http://schemas.microsoft.com/office/drawing/2014/main" id="{F694B254-5902-40D8-A65D-C5E77C944B9E}"/>
              </a:ext>
            </a:extLst>
          </p:cNvPr>
          <p:cNvSpPr/>
          <p:nvPr userDrawn="1"/>
        </p:nvSpPr>
        <p:spPr>
          <a:xfrm>
            <a:off x="912250"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3459391"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6006532"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028725"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028725"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3588974"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3588974"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6141131"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6141131"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642B7FD3-25CB-5BBA-7AD2-060D77D4034A}"/>
              </a:ext>
            </a:extLst>
          </p:cNvPr>
          <p:cNvSpPr>
            <a:spLocks noGrp="1"/>
          </p:cNvSpPr>
          <p:nvPr>
            <p:ph type="body" sz="quarter" idx="32" hasCustomPrompt="1"/>
          </p:nvPr>
        </p:nvSpPr>
        <p:spPr>
          <a:xfrm>
            <a:off x="8673938"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 name="Text Placeholder 4">
            <a:extLst>
              <a:ext uri="{FF2B5EF4-FFF2-40B4-BE49-F238E27FC236}">
                <a16:creationId xmlns:a16="http://schemas.microsoft.com/office/drawing/2014/main" id="{6B78C738-8C0F-F291-F883-03A3156B44F8}"/>
              </a:ext>
            </a:extLst>
          </p:cNvPr>
          <p:cNvSpPr>
            <a:spLocks noGrp="1"/>
          </p:cNvSpPr>
          <p:nvPr>
            <p:ph type="body" sz="quarter" idx="33" hasCustomPrompt="1"/>
          </p:nvPr>
        </p:nvSpPr>
        <p:spPr>
          <a:xfrm>
            <a:off x="8673938"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76500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19"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0"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45698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82274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4829227"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4829227"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4829229"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8449120"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8449121"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8449122"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2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152475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1888385"/>
            <a:ext cx="2875395" cy="47540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334504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6132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70"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1986070"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9" name="Text Placeholder 2">
            <a:extLst>
              <a:ext uri="{FF2B5EF4-FFF2-40B4-BE49-F238E27FC236}">
                <a16:creationId xmlns:a16="http://schemas.microsoft.com/office/drawing/2014/main" id="{9BF151B2-D739-E14B-B8E9-4C4106807930}"/>
              </a:ext>
            </a:extLst>
          </p:cNvPr>
          <p:cNvSpPr>
            <a:spLocks noGrp="1"/>
          </p:cNvSpPr>
          <p:nvPr>
            <p:ph type="body" sz="quarter" idx="13" hasCustomPrompt="1"/>
          </p:nvPr>
        </p:nvSpPr>
        <p:spPr>
          <a:xfrm>
            <a:off x="1986070"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0" name="Text Placeholder 22">
            <a:extLst>
              <a:ext uri="{FF2B5EF4-FFF2-40B4-BE49-F238E27FC236}">
                <a16:creationId xmlns:a16="http://schemas.microsoft.com/office/drawing/2014/main" id="{38FB52AC-F984-1546-929F-62CC69C8F7EE}"/>
              </a:ext>
            </a:extLst>
          </p:cNvPr>
          <p:cNvSpPr>
            <a:spLocks noGrp="1"/>
          </p:cNvSpPr>
          <p:nvPr>
            <p:ph type="body" sz="quarter" idx="14" hasCustomPrompt="1"/>
          </p:nvPr>
        </p:nvSpPr>
        <p:spPr>
          <a:xfrm>
            <a:off x="1986070"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2">
            <a:extLst>
              <a:ext uri="{FF2B5EF4-FFF2-40B4-BE49-F238E27FC236}">
                <a16:creationId xmlns:a16="http://schemas.microsoft.com/office/drawing/2014/main" id="{83F6BCA7-0315-5844-B4F1-405FA698F335}"/>
              </a:ext>
            </a:extLst>
          </p:cNvPr>
          <p:cNvSpPr>
            <a:spLocks noGrp="1"/>
          </p:cNvSpPr>
          <p:nvPr>
            <p:ph type="body" sz="quarter" idx="15" hasCustomPrompt="1"/>
          </p:nvPr>
        </p:nvSpPr>
        <p:spPr>
          <a:xfrm>
            <a:off x="7079617"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2" name="Text Placeholder 22">
            <a:extLst>
              <a:ext uri="{FF2B5EF4-FFF2-40B4-BE49-F238E27FC236}">
                <a16:creationId xmlns:a16="http://schemas.microsoft.com/office/drawing/2014/main" id="{3914B4A2-1F9F-654C-B68D-CE647132A633}"/>
              </a:ext>
            </a:extLst>
          </p:cNvPr>
          <p:cNvSpPr>
            <a:spLocks noGrp="1"/>
          </p:cNvSpPr>
          <p:nvPr>
            <p:ph type="body" sz="quarter" idx="16" hasCustomPrompt="1"/>
          </p:nvPr>
        </p:nvSpPr>
        <p:spPr>
          <a:xfrm>
            <a:off x="7079617"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3" name="Text Placeholder 2">
            <a:extLst>
              <a:ext uri="{FF2B5EF4-FFF2-40B4-BE49-F238E27FC236}">
                <a16:creationId xmlns:a16="http://schemas.microsoft.com/office/drawing/2014/main" id="{887EF468-DA4C-2B4F-B78B-1726B7A61223}"/>
              </a:ext>
            </a:extLst>
          </p:cNvPr>
          <p:cNvSpPr>
            <a:spLocks noGrp="1"/>
          </p:cNvSpPr>
          <p:nvPr>
            <p:ph type="body" sz="quarter" idx="17" hasCustomPrompt="1"/>
          </p:nvPr>
        </p:nvSpPr>
        <p:spPr>
          <a:xfrm>
            <a:off x="7079617"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4" name="Text Placeholder 22">
            <a:extLst>
              <a:ext uri="{FF2B5EF4-FFF2-40B4-BE49-F238E27FC236}">
                <a16:creationId xmlns:a16="http://schemas.microsoft.com/office/drawing/2014/main" id="{0925B92E-4A85-E847-9D2E-1A170D069315}"/>
              </a:ext>
            </a:extLst>
          </p:cNvPr>
          <p:cNvSpPr>
            <a:spLocks noGrp="1"/>
          </p:cNvSpPr>
          <p:nvPr>
            <p:ph type="body" sz="quarter" idx="18" hasCustomPrompt="1"/>
          </p:nvPr>
        </p:nvSpPr>
        <p:spPr>
          <a:xfrm>
            <a:off x="7079617"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479162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5163669"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686202" y="1458553"/>
            <a:ext cx="1036645"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548696" y="1715175"/>
            <a:ext cx="2965471"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3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Points here</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5163669"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9" name="Text Placeholder 2">
            <a:extLst>
              <a:ext uri="{FF2B5EF4-FFF2-40B4-BE49-F238E27FC236}">
                <a16:creationId xmlns:a16="http://schemas.microsoft.com/office/drawing/2014/main" id="{86CFC235-2445-B945-80C2-EDF5231202FF}"/>
              </a:ext>
            </a:extLst>
          </p:cNvPr>
          <p:cNvSpPr>
            <a:spLocks noGrp="1"/>
          </p:cNvSpPr>
          <p:nvPr>
            <p:ph type="body" sz="quarter" idx="15" hasCustomPrompt="1"/>
          </p:nvPr>
        </p:nvSpPr>
        <p:spPr>
          <a:xfrm>
            <a:off x="8677835"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0" name="Text Placeholder 22">
            <a:extLst>
              <a:ext uri="{FF2B5EF4-FFF2-40B4-BE49-F238E27FC236}">
                <a16:creationId xmlns:a16="http://schemas.microsoft.com/office/drawing/2014/main" id="{21CB281B-16EF-1444-AB73-E6046573EDC5}"/>
              </a:ext>
            </a:extLst>
          </p:cNvPr>
          <p:cNvSpPr>
            <a:spLocks noGrp="1"/>
          </p:cNvSpPr>
          <p:nvPr>
            <p:ph type="body" sz="quarter" idx="16" hasCustomPrompt="1"/>
          </p:nvPr>
        </p:nvSpPr>
        <p:spPr>
          <a:xfrm>
            <a:off x="8677835"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2">
            <a:extLst>
              <a:ext uri="{FF2B5EF4-FFF2-40B4-BE49-F238E27FC236}">
                <a16:creationId xmlns:a16="http://schemas.microsoft.com/office/drawing/2014/main" id="{64F3F84C-C8D7-B54D-B960-233D66EF5C4C}"/>
              </a:ext>
            </a:extLst>
          </p:cNvPr>
          <p:cNvSpPr>
            <a:spLocks noGrp="1"/>
          </p:cNvSpPr>
          <p:nvPr>
            <p:ph type="body" sz="quarter" idx="17" hasCustomPrompt="1"/>
          </p:nvPr>
        </p:nvSpPr>
        <p:spPr>
          <a:xfrm>
            <a:off x="5163669"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2" name="Text Placeholder 22">
            <a:extLst>
              <a:ext uri="{FF2B5EF4-FFF2-40B4-BE49-F238E27FC236}">
                <a16:creationId xmlns:a16="http://schemas.microsoft.com/office/drawing/2014/main" id="{F64B5FE6-983E-1047-8420-8AB82B885BE6}"/>
              </a:ext>
            </a:extLst>
          </p:cNvPr>
          <p:cNvSpPr>
            <a:spLocks noGrp="1"/>
          </p:cNvSpPr>
          <p:nvPr>
            <p:ph type="body" sz="quarter" idx="18" hasCustomPrompt="1"/>
          </p:nvPr>
        </p:nvSpPr>
        <p:spPr>
          <a:xfrm>
            <a:off x="5163669"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2">
            <a:extLst>
              <a:ext uri="{FF2B5EF4-FFF2-40B4-BE49-F238E27FC236}">
                <a16:creationId xmlns:a16="http://schemas.microsoft.com/office/drawing/2014/main" id="{CBF28626-6A23-9B47-AE95-73D67ACF4DCF}"/>
              </a:ext>
            </a:extLst>
          </p:cNvPr>
          <p:cNvSpPr>
            <a:spLocks noGrp="1"/>
          </p:cNvSpPr>
          <p:nvPr>
            <p:ph type="body" sz="quarter" idx="19" hasCustomPrompt="1"/>
          </p:nvPr>
        </p:nvSpPr>
        <p:spPr>
          <a:xfrm>
            <a:off x="5163669"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4" name="Text Placeholder 22">
            <a:extLst>
              <a:ext uri="{FF2B5EF4-FFF2-40B4-BE49-F238E27FC236}">
                <a16:creationId xmlns:a16="http://schemas.microsoft.com/office/drawing/2014/main" id="{A19624D4-DCEF-A342-88C6-42DE83459FD1}"/>
              </a:ext>
            </a:extLst>
          </p:cNvPr>
          <p:cNvSpPr>
            <a:spLocks noGrp="1"/>
          </p:cNvSpPr>
          <p:nvPr>
            <p:ph type="body" sz="quarter" idx="20" hasCustomPrompt="1"/>
          </p:nvPr>
        </p:nvSpPr>
        <p:spPr>
          <a:xfrm>
            <a:off x="5163669"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5" name="Text Placeholder 2">
            <a:extLst>
              <a:ext uri="{FF2B5EF4-FFF2-40B4-BE49-F238E27FC236}">
                <a16:creationId xmlns:a16="http://schemas.microsoft.com/office/drawing/2014/main" id="{D6B579F7-4404-B443-A683-CC5DC541D53F}"/>
              </a:ext>
            </a:extLst>
          </p:cNvPr>
          <p:cNvSpPr>
            <a:spLocks noGrp="1"/>
          </p:cNvSpPr>
          <p:nvPr>
            <p:ph type="body" sz="quarter" idx="21" hasCustomPrompt="1"/>
          </p:nvPr>
        </p:nvSpPr>
        <p:spPr>
          <a:xfrm>
            <a:off x="8659905"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6" name="Text Placeholder 22">
            <a:extLst>
              <a:ext uri="{FF2B5EF4-FFF2-40B4-BE49-F238E27FC236}">
                <a16:creationId xmlns:a16="http://schemas.microsoft.com/office/drawing/2014/main" id="{96EEA7B3-F518-B34B-A586-0A11AD85AF21}"/>
              </a:ext>
            </a:extLst>
          </p:cNvPr>
          <p:cNvSpPr>
            <a:spLocks noGrp="1"/>
          </p:cNvSpPr>
          <p:nvPr>
            <p:ph type="body" sz="quarter" idx="22" hasCustomPrompt="1"/>
          </p:nvPr>
        </p:nvSpPr>
        <p:spPr>
          <a:xfrm>
            <a:off x="8659905"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7" name="Text Placeholder 2">
            <a:extLst>
              <a:ext uri="{FF2B5EF4-FFF2-40B4-BE49-F238E27FC236}">
                <a16:creationId xmlns:a16="http://schemas.microsoft.com/office/drawing/2014/main" id="{EBF6D427-3144-704C-A8DC-60358F022A2E}"/>
              </a:ext>
            </a:extLst>
          </p:cNvPr>
          <p:cNvSpPr>
            <a:spLocks noGrp="1"/>
          </p:cNvSpPr>
          <p:nvPr>
            <p:ph type="body" sz="quarter" idx="23" hasCustomPrompt="1"/>
          </p:nvPr>
        </p:nvSpPr>
        <p:spPr>
          <a:xfrm>
            <a:off x="8659905"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8" name="Text Placeholder 22">
            <a:extLst>
              <a:ext uri="{FF2B5EF4-FFF2-40B4-BE49-F238E27FC236}">
                <a16:creationId xmlns:a16="http://schemas.microsoft.com/office/drawing/2014/main" id="{D2DD1DB7-CE18-EE4E-A271-DBC62452E806}"/>
              </a:ext>
            </a:extLst>
          </p:cNvPr>
          <p:cNvSpPr>
            <a:spLocks noGrp="1"/>
          </p:cNvSpPr>
          <p:nvPr>
            <p:ph type="body" sz="quarter" idx="24" hasCustomPrompt="1"/>
          </p:nvPr>
        </p:nvSpPr>
        <p:spPr>
          <a:xfrm>
            <a:off x="8659905"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3626563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36" name="Text Placeholder 2">
            <a:extLst>
              <a:ext uri="{FF2B5EF4-FFF2-40B4-BE49-F238E27FC236}">
                <a16:creationId xmlns:a16="http://schemas.microsoft.com/office/drawing/2014/main" id="{0B521D4B-2740-0743-8A03-0930A43A725A}"/>
              </a:ext>
            </a:extLst>
          </p:cNvPr>
          <p:cNvSpPr>
            <a:spLocks noGrp="1"/>
          </p:cNvSpPr>
          <p:nvPr>
            <p:ph type="body" sz="quarter" idx="11" hasCustomPrompt="1"/>
          </p:nvPr>
        </p:nvSpPr>
        <p:spPr>
          <a:xfrm>
            <a:off x="912249"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37" name="Text Placeholder 22">
            <a:extLst>
              <a:ext uri="{FF2B5EF4-FFF2-40B4-BE49-F238E27FC236}">
                <a16:creationId xmlns:a16="http://schemas.microsoft.com/office/drawing/2014/main" id="{2F9AAD15-DC15-5743-B2CB-81DAB5BE9354}"/>
              </a:ext>
            </a:extLst>
          </p:cNvPr>
          <p:cNvSpPr>
            <a:spLocks noGrp="1"/>
          </p:cNvSpPr>
          <p:nvPr>
            <p:ph type="body" sz="quarter" idx="12" hasCustomPrompt="1"/>
          </p:nvPr>
        </p:nvSpPr>
        <p:spPr>
          <a:xfrm>
            <a:off x="912249"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0" name="Text Placeholder 2">
            <a:extLst>
              <a:ext uri="{FF2B5EF4-FFF2-40B4-BE49-F238E27FC236}">
                <a16:creationId xmlns:a16="http://schemas.microsoft.com/office/drawing/2014/main" id="{E765D23B-1314-E242-BE32-44AB85C7E63F}"/>
              </a:ext>
            </a:extLst>
          </p:cNvPr>
          <p:cNvSpPr>
            <a:spLocks noGrp="1"/>
          </p:cNvSpPr>
          <p:nvPr>
            <p:ph type="body" sz="quarter" idx="25" hasCustomPrompt="1"/>
          </p:nvPr>
        </p:nvSpPr>
        <p:spPr>
          <a:xfrm>
            <a:off x="912249"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1" name="Text Placeholder 22">
            <a:extLst>
              <a:ext uri="{FF2B5EF4-FFF2-40B4-BE49-F238E27FC236}">
                <a16:creationId xmlns:a16="http://schemas.microsoft.com/office/drawing/2014/main" id="{417AE95B-53EC-024C-B901-A98431615EB9}"/>
              </a:ext>
            </a:extLst>
          </p:cNvPr>
          <p:cNvSpPr>
            <a:spLocks noGrp="1"/>
          </p:cNvSpPr>
          <p:nvPr>
            <p:ph type="body" sz="quarter" idx="26" hasCustomPrompt="1"/>
          </p:nvPr>
        </p:nvSpPr>
        <p:spPr>
          <a:xfrm>
            <a:off x="912249"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2" name="Text Placeholder 2">
            <a:extLst>
              <a:ext uri="{FF2B5EF4-FFF2-40B4-BE49-F238E27FC236}">
                <a16:creationId xmlns:a16="http://schemas.microsoft.com/office/drawing/2014/main" id="{E67B2801-3608-674D-ADD4-1E44ED198498}"/>
              </a:ext>
            </a:extLst>
          </p:cNvPr>
          <p:cNvSpPr>
            <a:spLocks noGrp="1"/>
          </p:cNvSpPr>
          <p:nvPr>
            <p:ph type="body" sz="quarter" idx="27" hasCustomPrompt="1"/>
          </p:nvPr>
        </p:nvSpPr>
        <p:spPr>
          <a:xfrm>
            <a:off x="3610745"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3" name="Text Placeholder 22">
            <a:extLst>
              <a:ext uri="{FF2B5EF4-FFF2-40B4-BE49-F238E27FC236}">
                <a16:creationId xmlns:a16="http://schemas.microsoft.com/office/drawing/2014/main" id="{E215B41E-F15D-C841-82FA-4379FC3557EE}"/>
              </a:ext>
            </a:extLst>
          </p:cNvPr>
          <p:cNvSpPr>
            <a:spLocks noGrp="1"/>
          </p:cNvSpPr>
          <p:nvPr>
            <p:ph type="body" sz="quarter" idx="28" hasCustomPrompt="1"/>
          </p:nvPr>
        </p:nvSpPr>
        <p:spPr>
          <a:xfrm>
            <a:off x="3610745"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4" name="Text Placeholder 2">
            <a:extLst>
              <a:ext uri="{FF2B5EF4-FFF2-40B4-BE49-F238E27FC236}">
                <a16:creationId xmlns:a16="http://schemas.microsoft.com/office/drawing/2014/main" id="{CD10A8B8-91CF-9E48-9318-8BA1ADF3299D}"/>
              </a:ext>
            </a:extLst>
          </p:cNvPr>
          <p:cNvSpPr>
            <a:spLocks noGrp="1"/>
          </p:cNvSpPr>
          <p:nvPr>
            <p:ph type="body" sz="quarter" idx="29" hasCustomPrompt="1"/>
          </p:nvPr>
        </p:nvSpPr>
        <p:spPr>
          <a:xfrm>
            <a:off x="6309241"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5" name="Text Placeholder 22">
            <a:extLst>
              <a:ext uri="{FF2B5EF4-FFF2-40B4-BE49-F238E27FC236}">
                <a16:creationId xmlns:a16="http://schemas.microsoft.com/office/drawing/2014/main" id="{75E94E2D-3D0F-6141-8986-3392B8CAD229}"/>
              </a:ext>
            </a:extLst>
          </p:cNvPr>
          <p:cNvSpPr>
            <a:spLocks noGrp="1"/>
          </p:cNvSpPr>
          <p:nvPr>
            <p:ph type="body" sz="quarter" idx="30" hasCustomPrompt="1"/>
          </p:nvPr>
        </p:nvSpPr>
        <p:spPr>
          <a:xfrm>
            <a:off x="6309241"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6" name="Text Placeholder 2">
            <a:extLst>
              <a:ext uri="{FF2B5EF4-FFF2-40B4-BE49-F238E27FC236}">
                <a16:creationId xmlns:a16="http://schemas.microsoft.com/office/drawing/2014/main" id="{285B87F7-2B16-A041-958A-AA664AA1B105}"/>
              </a:ext>
            </a:extLst>
          </p:cNvPr>
          <p:cNvSpPr>
            <a:spLocks noGrp="1"/>
          </p:cNvSpPr>
          <p:nvPr>
            <p:ph type="body" sz="quarter" idx="31" hasCustomPrompt="1"/>
          </p:nvPr>
        </p:nvSpPr>
        <p:spPr>
          <a:xfrm>
            <a:off x="3610745"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7" name="Text Placeholder 22">
            <a:extLst>
              <a:ext uri="{FF2B5EF4-FFF2-40B4-BE49-F238E27FC236}">
                <a16:creationId xmlns:a16="http://schemas.microsoft.com/office/drawing/2014/main" id="{DBAD1EAA-1FD1-164B-A280-33E00754CEC2}"/>
              </a:ext>
            </a:extLst>
          </p:cNvPr>
          <p:cNvSpPr>
            <a:spLocks noGrp="1"/>
          </p:cNvSpPr>
          <p:nvPr>
            <p:ph type="body" sz="quarter" idx="32" hasCustomPrompt="1"/>
          </p:nvPr>
        </p:nvSpPr>
        <p:spPr>
          <a:xfrm>
            <a:off x="3610745"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8" name="Text Placeholder 2">
            <a:extLst>
              <a:ext uri="{FF2B5EF4-FFF2-40B4-BE49-F238E27FC236}">
                <a16:creationId xmlns:a16="http://schemas.microsoft.com/office/drawing/2014/main" id="{705D251B-C902-2446-B74C-F68CD37D3BD8}"/>
              </a:ext>
            </a:extLst>
          </p:cNvPr>
          <p:cNvSpPr>
            <a:spLocks noGrp="1"/>
          </p:cNvSpPr>
          <p:nvPr>
            <p:ph type="body" sz="quarter" idx="33" hasCustomPrompt="1"/>
          </p:nvPr>
        </p:nvSpPr>
        <p:spPr>
          <a:xfrm>
            <a:off x="6309241"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9" name="Text Placeholder 22">
            <a:extLst>
              <a:ext uri="{FF2B5EF4-FFF2-40B4-BE49-F238E27FC236}">
                <a16:creationId xmlns:a16="http://schemas.microsoft.com/office/drawing/2014/main" id="{8B1D5655-0B6A-A347-9552-204BE998CE27}"/>
              </a:ext>
            </a:extLst>
          </p:cNvPr>
          <p:cNvSpPr>
            <a:spLocks noGrp="1"/>
          </p:cNvSpPr>
          <p:nvPr>
            <p:ph type="body" sz="quarter" idx="34" hasCustomPrompt="1"/>
          </p:nvPr>
        </p:nvSpPr>
        <p:spPr>
          <a:xfrm>
            <a:off x="6309241"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0" name="Text Placeholder 2">
            <a:extLst>
              <a:ext uri="{FF2B5EF4-FFF2-40B4-BE49-F238E27FC236}">
                <a16:creationId xmlns:a16="http://schemas.microsoft.com/office/drawing/2014/main" id="{5614195E-C2C5-3C49-9146-74EC89312BF4}"/>
              </a:ext>
            </a:extLst>
          </p:cNvPr>
          <p:cNvSpPr>
            <a:spLocks noGrp="1"/>
          </p:cNvSpPr>
          <p:nvPr>
            <p:ph type="body" sz="quarter" idx="35" hasCustomPrompt="1"/>
          </p:nvPr>
        </p:nvSpPr>
        <p:spPr>
          <a:xfrm>
            <a:off x="9007737"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1" name="Text Placeholder 22">
            <a:extLst>
              <a:ext uri="{FF2B5EF4-FFF2-40B4-BE49-F238E27FC236}">
                <a16:creationId xmlns:a16="http://schemas.microsoft.com/office/drawing/2014/main" id="{ECAC70C6-1136-1B4C-80EB-F6D07E8EFB8E}"/>
              </a:ext>
            </a:extLst>
          </p:cNvPr>
          <p:cNvSpPr>
            <a:spLocks noGrp="1"/>
          </p:cNvSpPr>
          <p:nvPr>
            <p:ph type="body" sz="quarter" idx="36" hasCustomPrompt="1"/>
          </p:nvPr>
        </p:nvSpPr>
        <p:spPr>
          <a:xfrm>
            <a:off x="9007737"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8" name="Text Placeholder 2">
            <a:extLst>
              <a:ext uri="{FF2B5EF4-FFF2-40B4-BE49-F238E27FC236}">
                <a16:creationId xmlns:a16="http://schemas.microsoft.com/office/drawing/2014/main" id="{F247382D-4DAC-6644-A8A9-8FBEF8331412}"/>
              </a:ext>
            </a:extLst>
          </p:cNvPr>
          <p:cNvSpPr>
            <a:spLocks noGrp="1"/>
          </p:cNvSpPr>
          <p:nvPr>
            <p:ph type="body" sz="quarter" idx="37" hasCustomPrompt="1"/>
          </p:nvPr>
        </p:nvSpPr>
        <p:spPr>
          <a:xfrm>
            <a:off x="9007737"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9" name="Text Placeholder 22">
            <a:extLst>
              <a:ext uri="{FF2B5EF4-FFF2-40B4-BE49-F238E27FC236}">
                <a16:creationId xmlns:a16="http://schemas.microsoft.com/office/drawing/2014/main" id="{1B4B640B-2C4E-0343-9F1E-1232FE2AB5E2}"/>
              </a:ext>
            </a:extLst>
          </p:cNvPr>
          <p:cNvSpPr>
            <a:spLocks noGrp="1"/>
          </p:cNvSpPr>
          <p:nvPr>
            <p:ph type="body" sz="quarter" idx="38" hasCustomPrompt="1"/>
          </p:nvPr>
        </p:nvSpPr>
        <p:spPr>
          <a:xfrm>
            <a:off x="9007737"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1982074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A8422B-B96F-1B4C-880B-6F219A673213}"/>
              </a:ext>
            </a:extLst>
          </p:cNvPr>
          <p:cNvSpPr>
            <a:spLocks noGrp="1"/>
          </p:cNvSpPr>
          <p:nvPr>
            <p:ph type="body" sz="quarter" idx="11" hasCustomPrompt="1"/>
          </p:nvPr>
        </p:nvSpPr>
        <p:spPr>
          <a:xfrm>
            <a:off x="1049412" y="3285371"/>
            <a:ext cx="10370427" cy="287259"/>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Tree>
    <p:extLst>
      <p:ext uri="{BB962C8B-B14F-4D97-AF65-F5344CB8AC3E}">
        <p14:creationId xmlns:p14="http://schemas.microsoft.com/office/powerpoint/2010/main" val="1674479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Tree>
    <p:extLst>
      <p:ext uri="{BB962C8B-B14F-4D97-AF65-F5344CB8AC3E}">
        <p14:creationId xmlns:p14="http://schemas.microsoft.com/office/powerpoint/2010/main" val="1666868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2" name="Text Placeholder 7">
            <a:extLst>
              <a:ext uri="{FF2B5EF4-FFF2-40B4-BE49-F238E27FC236}">
                <a16:creationId xmlns:a16="http://schemas.microsoft.com/office/drawing/2014/main" id="{7738BEA0-9E44-1A4E-8C1E-18636D092ED8}"/>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1312749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2">
            <a:extLst>
              <a:ext uri="{FF2B5EF4-FFF2-40B4-BE49-F238E27FC236}">
                <a16:creationId xmlns:a16="http://schemas.microsoft.com/office/drawing/2014/main" id="{7D18D32F-8BAF-493C-8E53-B2D7FCDC9F19}"/>
              </a:ext>
            </a:extLst>
          </p:cNvPr>
          <p:cNvSpPr txBox="1">
            <a:spLocks/>
          </p:cNvSpPr>
          <p:nvPr userDrawn="1"/>
        </p:nvSpPr>
        <p:spPr>
          <a:xfrm>
            <a:off x="1678886" y="3510737"/>
            <a:ext cx="4019524"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Connected for Life.</a:t>
            </a:r>
          </a:p>
        </p:txBody>
      </p:sp>
      <p:sp>
        <p:nvSpPr>
          <p:cNvPr id="8" name="Rectangle 7">
            <a:extLst>
              <a:ext uri="{FF2B5EF4-FFF2-40B4-BE49-F238E27FC236}">
                <a16:creationId xmlns:a16="http://schemas.microsoft.com/office/drawing/2014/main" id="{168A3934-A564-4F4F-9F29-DA460E637CDA}"/>
              </a:ext>
            </a:extLst>
          </p:cNvPr>
          <p:cNvSpPr/>
          <p:nvPr userDrawn="1"/>
        </p:nvSpPr>
        <p:spPr>
          <a:xfrm>
            <a:off x="6829358" y="3172380"/>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827AD15C-7C3C-5D40-8484-D041A099C2C6}"/>
              </a:ext>
            </a:extLst>
          </p:cNvPr>
          <p:cNvSpPr>
            <a:spLocks noGrp="1"/>
          </p:cNvSpPr>
          <p:nvPr>
            <p:ph type="body" sz="quarter" idx="10" hasCustomPrompt="1"/>
          </p:nvPr>
        </p:nvSpPr>
        <p:spPr>
          <a:xfrm>
            <a:off x="6691853" y="3429001"/>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Text Placeholder 2">
            <a:extLst>
              <a:ext uri="{FF2B5EF4-FFF2-40B4-BE49-F238E27FC236}">
                <a16:creationId xmlns:a16="http://schemas.microsoft.com/office/drawing/2014/main" id="{535DD1A5-7FE5-7F4A-9310-C84CB6F4BEBB}"/>
              </a:ext>
            </a:extLst>
          </p:cNvPr>
          <p:cNvSpPr>
            <a:spLocks noGrp="1"/>
          </p:cNvSpPr>
          <p:nvPr>
            <p:ph type="body" sz="quarter" idx="22" hasCustomPrompt="1"/>
          </p:nvPr>
        </p:nvSpPr>
        <p:spPr>
          <a:xfrm>
            <a:off x="6829357" y="5367511"/>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289148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2" name="Text Placeholder 7">
            <a:extLst>
              <a:ext uri="{FF2B5EF4-FFF2-40B4-BE49-F238E27FC236}">
                <a16:creationId xmlns:a16="http://schemas.microsoft.com/office/drawing/2014/main" id="{F502AF80-6836-F1B1-24E9-40E37D4165E9}"/>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spTree>
    <p:extLst>
      <p:ext uri="{BB962C8B-B14F-4D97-AF65-F5344CB8AC3E}">
        <p14:creationId xmlns:p14="http://schemas.microsoft.com/office/powerpoint/2010/main" val="250216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08099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F4238"/>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10364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43558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856057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Rectangle 6">
            <a:extLst>
              <a:ext uri="{FF2B5EF4-FFF2-40B4-BE49-F238E27FC236}">
                <a16:creationId xmlns:a16="http://schemas.microsoft.com/office/drawing/2014/main" id="{872325A2-9CE2-3547-B3D0-EDFE59959C27}"/>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33086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708701-383F-486F-874F-307DE4460D2E}"/>
              </a:ext>
            </a:extLst>
          </p:cNvPr>
          <p:cNvSpPr/>
          <p:nvPr userDrawn="1"/>
        </p:nvSpPr>
        <p:spPr>
          <a:xfrm>
            <a:off x="1612056" y="2258461"/>
            <a:ext cx="1580272" cy="10308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1"/>
              </a:solidFill>
            </a:endParaRPr>
          </a:p>
        </p:txBody>
      </p:sp>
      <p:sp>
        <p:nvSpPr>
          <p:cNvPr id="6" name="Title Placeholder 12">
            <a:extLst>
              <a:ext uri="{FF2B5EF4-FFF2-40B4-BE49-F238E27FC236}">
                <a16:creationId xmlns:a16="http://schemas.microsoft.com/office/drawing/2014/main" id="{9EA1BE43-2435-4E2E-AA48-BBAFCEEE31BC}"/>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Text Placeholder 7">
            <a:extLst>
              <a:ext uri="{FF2B5EF4-FFF2-40B4-BE49-F238E27FC236}">
                <a16:creationId xmlns:a16="http://schemas.microsoft.com/office/drawing/2014/main" id="{F377AB72-C902-FD44-8FD0-36E49F6EB1C9}"/>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3257486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5.emf"/><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3.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5.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theme" Target="../theme/theme5.xml"/><Relationship Id="rId4" Type="http://schemas.openxmlformats.org/officeDocument/2006/relationships/slideLayout" Target="../slideLayouts/slideLayout23.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6.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low confidence">
            <a:extLst>
              <a:ext uri="{FF2B5EF4-FFF2-40B4-BE49-F238E27FC236}">
                <a16:creationId xmlns:a16="http://schemas.microsoft.com/office/drawing/2014/main" id="{862F3A9B-5CE2-723D-9E5A-4A2C5B54FAA1}"/>
              </a:ext>
            </a:extLst>
          </p:cNvPr>
          <p:cNvPicPr>
            <a:picLocks noChangeAspect="1"/>
          </p:cNvPicPr>
          <p:nvPr userDrawn="1"/>
        </p:nvPicPr>
        <p:blipFill rotWithShape="1">
          <a:blip r:embed="rId3"/>
          <a:srcRect t="11103" r="17496" b="19284"/>
          <a:stretch/>
        </p:blipFill>
        <p:spPr>
          <a:xfrm>
            <a:off x="0" y="0"/>
            <a:ext cx="12192000" cy="6858000"/>
          </a:xfrm>
          <a:prstGeom prst="rect">
            <a:avLst/>
          </a:prstGeom>
        </p:spPr>
      </p:pic>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540497"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8E97277-0798-4C6E-6EC0-DF2AA968BB92}"/>
              </a:ext>
            </a:extLst>
          </p:cNvPr>
          <p:cNvPicPr>
            <a:picLocks noChangeAspect="1"/>
          </p:cNvPicPr>
          <p:nvPr userDrawn="1"/>
        </p:nvPicPr>
        <p:blipFill>
          <a:blip r:embed="rId4"/>
          <a:stretch>
            <a:fillRect/>
          </a:stretch>
        </p:blipFill>
        <p:spPr>
          <a:xfrm>
            <a:off x="1750354" y="5165565"/>
            <a:ext cx="2949785" cy="1124606"/>
          </a:xfrm>
          <a:prstGeom prst="rect">
            <a:avLst/>
          </a:prstGeom>
        </p:spPr>
      </p:pic>
    </p:spTree>
    <p:extLst>
      <p:ext uri="{BB962C8B-B14F-4D97-AF65-F5344CB8AC3E}">
        <p14:creationId xmlns:p14="http://schemas.microsoft.com/office/powerpoint/2010/main" val="2129335569"/>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C7A4A-F37A-8747-AFFA-CAE8BB8018B0}"/>
              </a:ext>
            </a:extLst>
          </p:cNvPr>
          <p:cNvPicPr>
            <a:picLocks noChangeAspect="1" noChangeArrowheads="1"/>
          </p:cNvPicPr>
          <p:nvPr userDrawn="1"/>
        </p:nvPicPr>
        <p:blipFill>
          <a:blip r:embed="rId3"/>
          <a:srcRect/>
          <a:stretch/>
        </p:blipFill>
        <p:spPr bwMode="auto">
          <a:xfrm>
            <a:off x="10522005" y="6024035"/>
            <a:ext cx="1116052" cy="46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8012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9"/>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a:solidFill>
                <a:schemeClr val="tx1">
                  <a:lumMod val="50000"/>
                  <a:lumOff val="50000"/>
                </a:schemeClr>
              </a:solidFill>
              <a:latin typeface="Arial"/>
              <a:ea typeface="ＭＳ Ｐゴシック"/>
              <a:cs typeface="Arial"/>
            </a:endParaRPr>
          </a:p>
        </p:txBody>
      </p:sp>
      <p:sp>
        <p:nvSpPr>
          <p:cNvPr id="2" name="Text Placeholder 7">
            <a:extLst>
              <a:ext uri="{FF2B5EF4-FFF2-40B4-BE49-F238E27FC236}">
                <a16:creationId xmlns:a16="http://schemas.microsoft.com/office/drawing/2014/main" id="{A74708DD-DA0C-1F2A-689C-8CEF299D9985}"/>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pic>
        <p:nvPicPr>
          <p:cNvPr id="3" name="Picture 2">
            <a:extLst>
              <a:ext uri="{FF2B5EF4-FFF2-40B4-BE49-F238E27FC236}">
                <a16:creationId xmlns:a16="http://schemas.microsoft.com/office/drawing/2014/main" id="{4BA60AFF-9D6B-D644-A26B-A2FD85CC0ABC}"/>
              </a:ext>
            </a:extLst>
          </p:cNvPr>
          <p:cNvPicPr>
            <a:picLocks noChangeAspect="1"/>
          </p:cNvPicPr>
          <p:nvPr userDrawn="1"/>
        </p:nvPicPr>
        <p:blipFill>
          <a:blip r:embed="rId16"/>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32721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97"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5" r:id="rId13"/>
    <p:sldLayoutId id="2147483692" r:id="rId1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1002394"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230D4A9-8933-ECA7-B517-CF04DAB50219}"/>
              </a:ext>
            </a:extLst>
          </p:cNvPr>
          <p:cNvPicPr>
            <a:picLocks noChangeAspect="1"/>
          </p:cNvPicPr>
          <p:nvPr userDrawn="1"/>
        </p:nvPicPr>
        <p:blipFill>
          <a:blip r:embed="rId5"/>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83471121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499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8"/>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dirty="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dirty="0">
              <a:solidFill>
                <a:schemeClr val="tx1">
                  <a:lumMod val="50000"/>
                  <a:lumOff val="50000"/>
                </a:schemeClr>
              </a:solidFill>
              <a:latin typeface="Arial"/>
              <a:ea typeface="ＭＳ Ｐゴシック"/>
              <a:cs typeface="Arial"/>
            </a:endParaRPr>
          </a:p>
        </p:txBody>
      </p:sp>
      <p:pic>
        <p:nvPicPr>
          <p:cNvPr id="5" name="Picture 4">
            <a:extLst>
              <a:ext uri="{FF2B5EF4-FFF2-40B4-BE49-F238E27FC236}">
                <a16:creationId xmlns:a16="http://schemas.microsoft.com/office/drawing/2014/main" id="{A221EA8F-680D-4359-984A-658EE5CBF7E1}"/>
              </a:ext>
            </a:extLst>
          </p:cNvPr>
          <p:cNvPicPr>
            <a:picLocks noChangeAspect="1" noChangeArrowheads="1"/>
          </p:cNvPicPr>
          <p:nvPr userDrawn="1"/>
        </p:nvPicPr>
        <p:blipFill>
          <a:blip r:embed="rId3"/>
          <a:stretch>
            <a:fillRect/>
          </a:stretch>
        </p:blipFill>
        <p:spPr bwMode="auto">
          <a:xfrm>
            <a:off x="10383312" y="6117389"/>
            <a:ext cx="1256093" cy="517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0859189"/>
      </p:ext>
    </p:extLst>
  </p:cSld>
  <p:clrMap bg1="lt1" tx1="dk1" bg2="lt2" tx2="dk2" accent1="accent1" accent2="accent2" accent3="accent3" accent4="accent4" accent5="accent5" accent6="accent6" hlink="hlink" folHlink="folHlink"/>
  <p:sldLayoutIdLst>
    <p:sldLayoutId id="214748369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9.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4.xml"/><Relationship Id="rId5" Type="http://schemas.openxmlformats.org/officeDocument/2006/relationships/image" Target="../media/image13.jp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47D0E-C8FA-AD28-8AD7-CDD0AC85897C}"/>
              </a:ext>
            </a:extLst>
          </p:cNvPr>
          <p:cNvSpPr>
            <a:spLocks noGrp="1"/>
          </p:cNvSpPr>
          <p:nvPr>
            <p:ph type="body" sz="quarter" idx="22"/>
          </p:nvPr>
        </p:nvSpPr>
        <p:spPr>
          <a:xfrm>
            <a:off x="931761" y="2084278"/>
            <a:ext cx="4216596" cy="258597"/>
          </a:xfrm>
        </p:spPr>
        <p:txBody>
          <a:bodyPr/>
          <a:lstStyle/>
          <a:p>
            <a:r>
              <a:rPr lang="en-US" dirty="0"/>
              <a:t>What Key Personnel Need To Know</a:t>
            </a:r>
          </a:p>
        </p:txBody>
      </p:sp>
      <p:sp>
        <p:nvSpPr>
          <p:cNvPr id="3" name="Title 2">
            <a:extLst>
              <a:ext uri="{FF2B5EF4-FFF2-40B4-BE49-F238E27FC236}">
                <a16:creationId xmlns:a16="http://schemas.microsoft.com/office/drawing/2014/main" id="{921C8A66-228A-0B25-FF34-CC5F24BCED4A}"/>
              </a:ext>
            </a:extLst>
          </p:cNvPr>
          <p:cNvSpPr>
            <a:spLocks noGrp="1"/>
          </p:cNvSpPr>
          <p:nvPr>
            <p:ph type="title"/>
          </p:nvPr>
        </p:nvSpPr>
        <p:spPr>
          <a:xfrm>
            <a:off x="814140" y="2444969"/>
            <a:ext cx="4680352" cy="1780733"/>
          </a:xfrm>
        </p:spPr>
        <p:txBody>
          <a:bodyPr/>
          <a:lstStyle/>
          <a:p>
            <a:r>
              <a:rPr lang="en-US" dirty="0"/>
              <a:t>DIABETES BASICS</a:t>
            </a:r>
          </a:p>
        </p:txBody>
      </p:sp>
      <p:sp>
        <p:nvSpPr>
          <p:cNvPr id="6" name="Text Placeholder 5">
            <a:extLst>
              <a:ext uri="{FF2B5EF4-FFF2-40B4-BE49-F238E27FC236}">
                <a16:creationId xmlns:a16="http://schemas.microsoft.com/office/drawing/2014/main" id="{162EF0FB-7C6B-2733-3E9C-2E9A0A2672F3}"/>
              </a:ext>
            </a:extLst>
          </p:cNvPr>
          <p:cNvSpPr>
            <a:spLocks noGrp="1"/>
          </p:cNvSpPr>
          <p:nvPr>
            <p:ph type="body" sz="quarter" idx="24"/>
          </p:nvPr>
        </p:nvSpPr>
        <p:spPr/>
        <p:txBody>
          <a:bodyPr/>
          <a:lstStyle/>
          <a:p>
            <a:r>
              <a:rPr lang="en-US" dirty="0"/>
              <a:t>Diabetes Care Tasks at School</a:t>
            </a:r>
          </a:p>
        </p:txBody>
      </p:sp>
    </p:spTree>
    <p:extLst>
      <p:ext uri="{BB962C8B-B14F-4D97-AF65-F5344CB8AC3E}">
        <p14:creationId xmlns:p14="http://schemas.microsoft.com/office/powerpoint/2010/main" val="28611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EFCC-F5EB-DB4E-D105-D0DCD618A75F}"/>
              </a:ext>
            </a:extLst>
          </p:cNvPr>
          <p:cNvSpPr>
            <a:spLocks noGrp="1"/>
          </p:cNvSpPr>
          <p:nvPr>
            <p:ph type="body" sz="quarter" idx="10"/>
          </p:nvPr>
        </p:nvSpPr>
        <p:spPr>
          <a:xfrm>
            <a:off x="3342701" y="3246285"/>
            <a:ext cx="2499580" cy="804078"/>
          </a:xfrm>
        </p:spPr>
        <p:txBody>
          <a:bodyPr/>
          <a:lstStyle/>
          <a:p>
            <a:pPr>
              <a:lnSpc>
                <a:spcPct val="100000"/>
              </a:lnSpc>
            </a:pPr>
            <a:r>
              <a:rPr lang="en-US" dirty="0"/>
              <a:t>All school staff members should have basic knowledge of diabetes and know who to contact for help.  </a:t>
            </a:r>
          </a:p>
        </p:txBody>
      </p:sp>
      <p:sp>
        <p:nvSpPr>
          <p:cNvPr id="3" name="Title 2">
            <a:extLst>
              <a:ext uri="{FF2B5EF4-FFF2-40B4-BE49-F238E27FC236}">
                <a16:creationId xmlns:a16="http://schemas.microsoft.com/office/drawing/2014/main" id="{6AE63B9C-1507-21B6-E676-05A48808324E}"/>
              </a:ext>
            </a:extLst>
          </p:cNvPr>
          <p:cNvSpPr>
            <a:spLocks noGrp="1"/>
          </p:cNvSpPr>
          <p:nvPr>
            <p:ph type="title"/>
          </p:nvPr>
        </p:nvSpPr>
        <p:spPr>
          <a:xfrm>
            <a:off x="3342701" y="1755562"/>
            <a:ext cx="2571082" cy="1734064"/>
          </a:xfrm>
        </p:spPr>
        <p:txBody>
          <a:bodyPr/>
          <a:lstStyle/>
          <a:p>
            <a:r>
              <a:rPr lang="en-US" dirty="0"/>
              <a:t>Optimal Student Health </a:t>
            </a:r>
            <a:br>
              <a:rPr lang="en-US" dirty="0"/>
            </a:br>
            <a:r>
              <a:rPr lang="en-US" dirty="0"/>
              <a:t>and Learning</a:t>
            </a:r>
          </a:p>
        </p:txBody>
      </p:sp>
      <p:sp>
        <p:nvSpPr>
          <p:cNvPr id="4" name="Text Placeholder 3">
            <a:extLst>
              <a:ext uri="{FF2B5EF4-FFF2-40B4-BE49-F238E27FC236}">
                <a16:creationId xmlns:a16="http://schemas.microsoft.com/office/drawing/2014/main" id="{72AFBD42-E801-0E21-0903-3B1C21C52727}"/>
              </a:ext>
            </a:extLst>
          </p:cNvPr>
          <p:cNvSpPr>
            <a:spLocks noGrp="1"/>
          </p:cNvSpPr>
          <p:nvPr>
            <p:ph type="body" sz="quarter" idx="11"/>
          </p:nvPr>
        </p:nvSpPr>
        <p:spPr/>
        <p:txBody>
          <a:bodyPr/>
          <a:lstStyle/>
          <a:p>
            <a:r>
              <a:rPr lang="en-US" dirty="0"/>
              <a:t>GOAL: </a:t>
            </a:r>
          </a:p>
        </p:txBody>
      </p:sp>
    </p:spTree>
    <p:extLst>
      <p:ext uri="{BB962C8B-B14F-4D97-AF65-F5344CB8AC3E}">
        <p14:creationId xmlns:p14="http://schemas.microsoft.com/office/powerpoint/2010/main" val="307344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A8AF9D-DE70-07E3-8B3E-B146EC3D7F5A}"/>
              </a:ext>
            </a:extLst>
          </p:cNvPr>
          <p:cNvSpPr>
            <a:spLocks noGrp="1"/>
          </p:cNvSpPr>
          <p:nvPr>
            <p:ph type="body" sz="quarter" idx="22"/>
          </p:nvPr>
        </p:nvSpPr>
        <p:spPr>
          <a:xfrm>
            <a:off x="6829357" y="2041309"/>
            <a:ext cx="4216596" cy="1060034"/>
          </a:xfrm>
        </p:spPr>
        <p:txBody>
          <a:bodyPr/>
          <a:lstStyle/>
          <a:p>
            <a:r>
              <a:rPr lang="en-US" b="1" dirty="0">
                <a:solidFill>
                  <a:schemeClr val="accent1"/>
                </a:solidFill>
              </a:rPr>
              <a:t>PARTICIPANTS WILL BE </a:t>
            </a:r>
            <a:br>
              <a:rPr lang="en-US" b="1" dirty="0">
                <a:solidFill>
                  <a:schemeClr val="accent1"/>
                </a:solidFill>
              </a:rPr>
            </a:br>
            <a:r>
              <a:rPr lang="en-US" b="1" dirty="0">
                <a:solidFill>
                  <a:schemeClr val="accent1"/>
                </a:solidFill>
              </a:rPr>
              <a:t>ABLE TO UNDERSTAND:</a:t>
            </a:r>
          </a:p>
          <a:p>
            <a:endParaRPr lang="en-US" dirty="0"/>
          </a:p>
          <a:p>
            <a:endParaRPr lang="en-US" dirty="0"/>
          </a:p>
        </p:txBody>
      </p:sp>
      <p:sp>
        <p:nvSpPr>
          <p:cNvPr id="10" name="Title 3">
            <a:extLst>
              <a:ext uri="{FF2B5EF4-FFF2-40B4-BE49-F238E27FC236}">
                <a16:creationId xmlns:a16="http://schemas.microsoft.com/office/drawing/2014/main" id="{D4630795-5F01-964D-8FAA-1E76FE25CB0D}"/>
              </a:ext>
            </a:extLst>
          </p:cNvPr>
          <p:cNvSpPr>
            <a:spLocks noGrp="1"/>
          </p:cNvSpPr>
          <p:nvPr>
            <p:ph type="title"/>
          </p:nvPr>
        </p:nvSpPr>
        <p:spPr>
          <a:prstGeom prst="rect">
            <a:avLst/>
          </a:prstGeom>
        </p:spPr>
        <p:txBody>
          <a:bodyPr/>
          <a:lstStyle/>
          <a:p>
            <a:r>
              <a:rPr lang="en-US" dirty="0"/>
              <a:t>Learning Objectives</a:t>
            </a:r>
          </a:p>
        </p:txBody>
      </p:sp>
      <p:sp>
        <p:nvSpPr>
          <p:cNvPr id="11" name="Text Placeholder 4">
            <a:extLst>
              <a:ext uri="{FF2B5EF4-FFF2-40B4-BE49-F238E27FC236}">
                <a16:creationId xmlns:a16="http://schemas.microsoft.com/office/drawing/2014/main" id="{0A6300DF-F3B1-6147-9C1E-CCE95635866C}"/>
              </a:ext>
            </a:extLst>
          </p:cNvPr>
          <p:cNvSpPr txBox="1">
            <a:spLocks/>
          </p:cNvSpPr>
          <p:nvPr/>
        </p:nvSpPr>
        <p:spPr>
          <a:xfrm>
            <a:off x="6829357" y="2872079"/>
            <a:ext cx="4216596" cy="3218573"/>
          </a:xfrm>
          <a:prstGeom prst="rect">
            <a:avLst/>
          </a:prstGeom>
        </p:spPr>
        <p:txBody>
          <a:bodyPr wrap="square" lIns="0" tIns="0" rIns="0" bIns="0">
            <a:spAutoFit/>
          </a:bodyPr>
          <a:lstStyle>
            <a:lvl1pPr marL="0" indent="0" algn="l" defTabSz="914400" rtl="0" eaLnBrk="1" latinLnBrk="0" hangingPunct="1">
              <a:lnSpc>
                <a:spcPct val="90000"/>
              </a:lnSpc>
              <a:spcBef>
                <a:spcPts val="1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67" dirty="0"/>
              <a:t>What is diabetes?</a:t>
            </a:r>
          </a:p>
          <a:p>
            <a:endParaRPr lang="en-US" sz="1867" dirty="0"/>
          </a:p>
          <a:p>
            <a:r>
              <a:rPr lang="en-US" sz="1867" dirty="0"/>
              <a:t>Why care at school is required</a:t>
            </a:r>
          </a:p>
          <a:p>
            <a:endParaRPr lang="en-US" sz="1867" dirty="0"/>
          </a:p>
          <a:p>
            <a:r>
              <a:rPr lang="en-US" sz="1867" dirty="0"/>
              <a:t>Basic components of diabetes </a:t>
            </a:r>
            <a:br>
              <a:rPr lang="en-US" sz="1867" dirty="0"/>
            </a:br>
            <a:r>
              <a:rPr lang="en-US" sz="1867" dirty="0"/>
              <a:t>care at school</a:t>
            </a:r>
          </a:p>
          <a:p>
            <a:endParaRPr lang="en-US" sz="1867" dirty="0"/>
          </a:p>
          <a:p>
            <a:r>
              <a:rPr lang="en-US" sz="1867" dirty="0"/>
              <a:t>Short- and long-term complications </a:t>
            </a:r>
            <a:br>
              <a:rPr lang="en-US" sz="1867" dirty="0"/>
            </a:br>
            <a:r>
              <a:rPr lang="en-US" sz="1867" dirty="0"/>
              <a:t>of diabetes</a:t>
            </a:r>
          </a:p>
          <a:p>
            <a:endParaRPr lang="en-US" sz="1867" dirty="0"/>
          </a:p>
          <a:p>
            <a:r>
              <a:rPr lang="en-US" sz="1867" dirty="0"/>
              <a:t>Hypoglycemia and hyperglycemia</a:t>
            </a:r>
          </a:p>
          <a:p>
            <a:endParaRPr lang="en-US" sz="1867" dirty="0"/>
          </a:p>
        </p:txBody>
      </p:sp>
      <p:cxnSp>
        <p:nvCxnSpPr>
          <p:cNvPr id="7" name="Straight Connector 6">
            <a:extLst>
              <a:ext uri="{FF2B5EF4-FFF2-40B4-BE49-F238E27FC236}">
                <a16:creationId xmlns:a16="http://schemas.microsoft.com/office/drawing/2014/main" id="{3818C405-CB6D-D1F5-632D-5E4EEA6815F2}"/>
              </a:ext>
            </a:extLst>
          </p:cNvPr>
          <p:cNvCxnSpPr>
            <a:cxnSpLocks/>
          </p:cNvCxnSpPr>
          <p:nvPr/>
        </p:nvCxnSpPr>
        <p:spPr>
          <a:xfrm>
            <a:off x="6829357" y="272034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5F58DD-A424-E935-8EF7-FBEE47C42704}"/>
              </a:ext>
            </a:extLst>
          </p:cNvPr>
          <p:cNvCxnSpPr>
            <a:cxnSpLocks/>
          </p:cNvCxnSpPr>
          <p:nvPr/>
        </p:nvCxnSpPr>
        <p:spPr>
          <a:xfrm>
            <a:off x="6829357" y="3259901"/>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D35CC7C-95D6-1411-4A96-FE1EEBC1D966}"/>
              </a:ext>
            </a:extLst>
          </p:cNvPr>
          <p:cNvCxnSpPr>
            <a:cxnSpLocks/>
          </p:cNvCxnSpPr>
          <p:nvPr/>
        </p:nvCxnSpPr>
        <p:spPr>
          <a:xfrm>
            <a:off x="6829357" y="3795504"/>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A8E91F20-F6A2-A01D-DEDB-A89249065A37}"/>
              </a:ext>
            </a:extLst>
          </p:cNvPr>
          <p:cNvCxnSpPr>
            <a:cxnSpLocks/>
          </p:cNvCxnSpPr>
          <p:nvPr/>
        </p:nvCxnSpPr>
        <p:spPr>
          <a:xfrm>
            <a:off x="6829357" y="4588523"/>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8635FFCD-C8CA-80D7-D4D8-0D57514BB7E7}"/>
              </a:ext>
            </a:extLst>
          </p:cNvPr>
          <p:cNvCxnSpPr>
            <a:cxnSpLocks/>
          </p:cNvCxnSpPr>
          <p:nvPr/>
        </p:nvCxnSpPr>
        <p:spPr>
          <a:xfrm>
            <a:off x="6829357" y="5397727"/>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16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545AD0-E5F3-B5F1-1DE9-1D1E8BD56F94}"/>
              </a:ext>
            </a:extLst>
          </p:cNvPr>
          <p:cNvSpPr>
            <a:spLocks noGrp="1"/>
          </p:cNvSpPr>
          <p:nvPr>
            <p:ph type="body" sz="quarter" idx="11"/>
          </p:nvPr>
        </p:nvSpPr>
        <p:spPr>
          <a:xfrm>
            <a:off x="1711008" y="2168146"/>
            <a:ext cx="8769984" cy="3436838"/>
          </a:xfrm>
        </p:spPr>
        <p:txBody>
          <a:bodyPr/>
          <a:lstStyle/>
          <a:p>
            <a:pPr algn="l"/>
            <a:r>
              <a:rPr lang="en-US" sz="2000" b="0" i="0" dirty="0">
                <a:effectLst/>
              </a:rPr>
              <a:t>In 2019, 37.3 million Americans, or 11.3% of the population, had diabetes. Nearly 1.9 million Americans have type 1 diabetes, including about 244,000 children and adolescents</a:t>
            </a:r>
          </a:p>
          <a:p>
            <a:pPr algn="l"/>
            <a:r>
              <a:rPr lang="en-US" sz="2000" b="0" i="0" dirty="0">
                <a:effectLst/>
              </a:rPr>
              <a:t>1.4 million Americans are diagnosed with diabetes every year.</a:t>
            </a:r>
          </a:p>
          <a:p>
            <a:r>
              <a:rPr lang="en-US" sz="2000" b="0" i="0" dirty="0">
                <a:effectLst/>
              </a:rPr>
              <a:t>About 283,000 Americans under age 20 are estimated to have diagnosed diabetes, approximately 0.35% of that population.</a:t>
            </a:r>
          </a:p>
          <a:p>
            <a:r>
              <a:rPr lang="en-US" sz="2000" b="0" i="0" dirty="0">
                <a:effectLst/>
              </a:rPr>
              <a:t>In 2014–2015, the annual incidence of diagnosed diabetes in youth was estimated at 18,200 with type 1 diabetes, 5,800 with type 2 diabetes.</a:t>
            </a:r>
          </a:p>
          <a:p>
            <a:pPr algn="l"/>
            <a:endParaRPr lang="en-US" sz="2000" dirty="0"/>
          </a:p>
        </p:txBody>
      </p:sp>
      <p:sp>
        <p:nvSpPr>
          <p:cNvPr id="3" name="Text Placeholder 2">
            <a:extLst>
              <a:ext uri="{FF2B5EF4-FFF2-40B4-BE49-F238E27FC236}">
                <a16:creationId xmlns:a16="http://schemas.microsoft.com/office/drawing/2014/main" id="{5148A220-0B9B-A57E-370D-982A6F6DD495}"/>
              </a:ext>
            </a:extLst>
          </p:cNvPr>
          <p:cNvSpPr>
            <a:spLocks noGrp="1"/>
          </p:cNvSpPr>
          <p:nvPr>
            <p:ph type="body" sz="quarter" idx="10"/>
          </p:nvPr>
        </p:nvSpPr>
        <p:spPr/>
        <p:txBody>
          <a:bodyPr/>
          <a:lstStyle/>
          <a:p>
            <a:r>
              <a:rPr lang="en-US" b="1" i="0" dirty="0">
                <a:solidFill>
                  <a:srgbClr val="000000"/>
                </a:solidFill>
                <a:effectLst/>
                <a:latin typeface="Helvetica Neue LT W05 85 Heavy"/>
              </a:rPr>
              <a:t>Statistics About Diabetes</a:t>
            </a:r>
          </a:p>
          <a:p>
            <a:endParaRPr lang="en-US" dirty="0"/>
          </a:p>
        </p:txBody>
      </p:sp>
    </p:spTree>
    <p:extLst>
      <p:ext uri="{BB962C8B-B14F-4D97-AF65-F5344CB8AC3E}">
        <p14:creationId xmlns:p14="http://schemas.microsoft.com/office/powerpoint/2010/main" val="18363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0ED2E62B-ECA6-F586-A01A-48A4CAD5F333}"/>
              </a:ext>
            </a:extLst>
          </p:cNvPr>
          <p:cNvSpPr>
            <a:spLocks noGrp="1"/>
          </p:cNvSpPr>
          <p:nvPr>
            <p:ph type="body" sz="quarter" idx="26"/>
          </p:nvPr>
        </p:nvSpPr>
        <p:spPr>
          <a:xfrm>
            <a:off x="1133920" y="2139216"/>
            <a:ext cx="2708238" cy="1527447"/>
          </a:xfrm>
        </p:spPr>
        <p:txBody>
          <a:bodyPr anchor="b"/>
          <a:lstStyle/>
          <a:p>
            <a:r>
              <a:rPr lang="en-US" sz="2000" dirty="0"/>
              <a:t>In diabetes:</a:t>
            </a:r>
          </a:p>
        </p:txBody>
      </p:sp>
      <p:sp>
        <p:nvSpPr>
          <p:cNvPr id="21" name="Text Placeholder 20">
            <a:extLst>
              <a:ext uri="{FF2B5EF4-FFF2-40B4-BE49-F238E27FC236}">
                <a16:creationId xmlns:a16="http://schemas.microsoft.com/office/drawing/2014/main" id="{48DD62A9-E9F2-F5AE-BA21-0DE6F1CAC96F}"/>
              </a:ext>
            </a:extLst>
          </p:cNvPr>
          <p:cNvSpPr>
            <a:spLocks noGrp="1"/>
          </p:cNvSpPr>
          <p:nvPr>
            <p:ph type="body" sz="quarter" idx="27"/>
          </p:nvPr>
        </p:nvSpPr>
        <p:spPr>
          <a:xfrm>
            <a:off x="1133920" y="3876371"/>
            <a:ext cx="2766961" cy="840316"/>
          </a:xfrm>
        </p:spPr>
        <p:txBody>
          <a:bodyPr/>
          <a:lstStyle/>
          <a:p>
            <a:pPr marL="342900" indent="-342900">
              <a:spcBef>
                <a:spcPts val="0"/>
              </a:spcBef>
              <a:buFont typeface="Wingdings" pitchFamily="2" charset="2"/>
              <a:buChar char="§"/>
            </a:pPr>
            <a:r>
              <a:rPr lang="en-US" sz="2000" dirty="0"/>
              <a:t>The body does not make or properly use insulin</a:t>
            </a:r>
          </a:p>
        </p:txBody>
      </p:sp>
      <p:sp>
        <p:nvSpPr>
          <p:cNvPr id="18" name="Title 17">
            <a:extLst>
              <a:ext uri="{FF2B5EF4-FFF2-40B4-BE49-F238E27FC236}">
                <a16:creationId xmlns:a16="http://schemas.microsoft.com/office/drawing/2014/main" id="{5D0B6929-F3B6-DA43-7453-D9ABF513AE60}"/>
              </a:ext>
            </a:extLst>
          </p:cNvPr>
          <p:cNvSpPr>
            <a:spLocks noGrp="1"/>
          </p:cNvSpPr>
          <p:nvPr>
            <p:ph type="title"/>
          </p:nvPr>
        </p:nvSpPr>
        <p:spPr>
          <a:xfrm>
            <a:off x="912250" y="1053865"/>
            <a:ext cx="10366813" cy="517001"/>
          </a:xfrm>
        </p:spPr>
        <p:txBody>
          <a:bodyPr/>
          <a:lstStyle/>
          <a:p>
            <a:r>
              <a:rPr lang="en-US" dirty="0"/>
              <a:t>What is Diabetes?</a:t>
            </a:r>
          </a:p>
        </p:txBody>
      </p:sp>
      <p:cxnSp>
        <p:nvCxnSpPr>
          <p:cNvPr id="26" name="Straight Connector 25">
            <a:extLst>
              <a:ext uri="{FF2B5EF4-FFF2-40B4-BE49-F238E27FC236}">
                <a16:creationId xmlns:a16="http://schemas.microsoft.com/office/drawing/2014/main" id="{33B33C3F-A9C8-8173-89CD-B9FB1DB85A9E}"/>
              </a:ext>
            </a:extLst>
          </p:cNvPr>
          <p:cNvCxnSpPr>
            <a:cxnSpLocks/>
          </p:cNvCxnSpPr>
          <p:nvPr/>
        </p:nvCxnSpPr>
        <p:spPr>
          <a:xfrm>
            <a:off x="1210832" y="3771526"/>
            <a:ext cx="25578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19">
            <a:extLst>
              <a:ext uri="{FF2B5EF4-FFF2-40B4-BE49-F238E27FC236}">
                <a16:creationId xmlns:a16="http://schemas.microsoft.com/office/drawing/2014/main" id="{B48319DC-361D-2CB3-867E-8D179BA35248}"/>
              </a:ext>
            </a:extLst>
          </p:cNvPr>
          <p:cNvSpPr txBox="1">
            <a:spLocks/>
          </p:cNvSpPr>
          <p:nvPr/>
        </p:nvSpPr>
        <p:spPr>
          <a:xfrm>
            <a:off x="4883799" y="2139216"/>
            <a:ext cx="2708238" cy="1527451"/>
          </a:xfrm>
          <a:prstGeom prst="rect">
            <a:avLst/>
          </a:prstGeom>
        </p:spPr>
        <p:txBody>
          <a:bodyPr anchor="b"/>
          <a:lstStyle>
            <a:lvl1pPr marL="0" indent="0" algn="l" defTabSz="1219170" rtl="0" eaLnBrk="1" latinLnBrk="0" hangingPunct="1">
              <a:lnSpc>
                <a:spcPct val="90000"/>
              </a:lnSpc>
              <a:spcBef>
                <a:spcPts val="1333"/>
              </a:spcBef>
              <a:buFont typeface="Arial" panose="020B0604020202020204" pitchFamily="34" charset="0"/>
              <a:buNone/>
              <a:defRPr sz="2667" b="1" i="0" kern="1200">
                <a:solidFill>
                  <a:schemeClr val="bg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sz="2000" dirty="0"/>
              <a:t>Insulin is needed to:</a:t>
            </a:r>
          </a:p>
        </p:txBody>
      </p:sp>
      <p:sp>
        <p:nvSpPr>
          <p:cNvPr id="11" name="Text Placeholder 20">
            <a:extLst>
              <a:ext uri="{FF2B5EF4-FFF2-40B4-BE49-F238E27FC236}">
                <a16:creationId xmlns:a16="http://schemas.microsoft.com/office/drawing/2014/main" id="{723383D5-9634-BD23-11FB-C90AA2E26C43}"/>
              </a:ext>
            </a:extLst>
          </p:cNvPr>
          <p:cNvSpPr txBox="1">
            <a:spLocks/>
          </p:cNvSpPr>
          <p:nvPr/>
        </p:nvSpPr>
        <p:spPr>
          <a:xfrm>
            <a:off x="4883799" y="3876371"/>
            <a:ext cx="2766961" cy="840316"/>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2133" b="0" i="0" kern="1200">
                <a:solidFill>
                  <a:schemeClr val="bg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42900" indent="-342900">
              <a:spcBef>
                <a:spcPts val="0"/>
              </a:spcBef>
              <a:buFont typeface="Wingdings" pitchFamily="2" charset="2"/>
              <a:buChar char="§"/>
            </a:pPr>
            <a:r>
              <a:rPr lang="en-US" sz="2000" dirty="0"/>
              <a:t>Move glucose from blood into cells for energy</a:t>
            </a:r>
          </a:p>
        </p:txBody>
      </p:sp>
      <p:cxnSp>
        <p:nvCxnSpPr>
          <p:cNvPr id="12" name="Straight Connector 11">
            <a:extLst>
              <a:ext uri="{FF2B5EF4-FFF2-40B4-BE49-F238E27FC236}">
                <a16:creationId xmlns:a16="http://schemas.microsoft.com/office/drawing/2014/main" id="{57D45AE3-E6F7-A9F6-A9D0-E76894750071}"/>
              </a:ext>
            </a:extLst>
          </p:cNvPr>
          <p:cNvCxnSpPr>
            <a:cxnSpLocks/>
          </p:cNvCxnSpPr>
          <p:nvPr/>
        </p:nvCxnSpPr>
        <p:spPr>
          <a:xfrm>
            <a:off x="4960711" y="3771526"/>
            <a:ext cx="25578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9">
            <a:extLst>
              <a:ext uri="{FF2B5EF4-FFF2-40B4-BE49-F238E27FC236}">
                <a16:creationId xmlns:a16="http://schemas.microsoft.com/office/drawing/2014/main" id="{9A0D0A6E-8F8D-5055-6261-313367071983}"/>
              </a:ext>
            </a:extLst>
          </p:cNvPr>
          <p:cNvSpPr txBox="1">
            <a:spLocks/>
          </p:cNvSpPr>
          <p:nvPr/>
        </p:nvSpPr>
        <p:spPr>
          <a:xfrm>
            <a:off x="8650456" y="2139216"/>
            <a:ext cx="2708238" cy="1468047"/>
          </a:xfrm>
          <a:prstGeom prst="rect">
            <a:avLst/>
          </a:prstGeom>
        </p:spPr>
        <p:txBody>
          <a:bodyPr anchor="b"/>
          <a:lstStyle>
            <a:lvl1pPr marL="0" indent="0" algn="l" defTabSz="1219170" rtl="0" eaLnBrk="1" latinLnBrk="0" hangingPunct="1">
              <a:lnSpc>
                <a:spcPct val="90000"/>
              </a:lnSpc>
              <a:spcBef>
                <a:spcPts val="1333"/>
              </a:spcBef>
              <a:buFont typeface="Arial" panose="020B0604020202020204" pitchFamily="34" charset="0"/>
              <a:buNone/>
              <a:defRPr sz="2667" b="1" i="0" kern="1200">
                <a:solidFill>
                  <a:schemeClr val="bg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sz="2000" dirty="0"/>
              <a:t>If there is not enough insulin, or if it isn’t working properly, high blood glucose results in:</a:t>
            </a:r>
          </a:p>
        </p:txBody>
      </p:sp>
      <p:sp>
        <p:nvSpPr>
          <p:cNvPr id="14" name="Text Placeholder 20">
            <a:extLst>
              <a:ext uri="{FF2B5EF4-FFF2-40B4-BE49-F238E27FC236}">
                <a16:creationId xmlns:a16="http://schemas.microsoft.com/office/drawing/2014/main" id="{69DC88DB-56EB-A852-835C-642BFA36693C}"/>
              </a:ext>
            </a:extLst>
          </p:cNvPr>
          <p:cNvSpPr txBox="1">
            <a:spLocks/>
          </p:cNvSpPr>
          <p:nvPr/>
        </p:nvSpPr>
        <p:spPr>
          <a:xfrm>
            <a:off x="8650456" y="3876371"/>
            <a:ext cx="2766961" cy="840316"/>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2133" b="0" i="0" kern="1200">
                <a:solidFill>
                  <a:schemeClr val="bg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42900" indent="-342900">
              <a:spcBef>
                <a:spcPts val="0"/>
              </a:spcBef>
              <a:buFont typeface="Wingdings" pitchFamily="2" charset="2"/>
              <a:buChar char="§"/>
            </a:pPr>
            <a:r>
              <a:rPr lang="en-US" sz="2000" dirty="0"/>
              <a:t>Low energy levels</a:t>
            </a:r>
          </a:p>
          <a:p>
            <a:pPr marL="342900" indent="-342900">
              <a:spcBef>
                <a:spcPts val="0"/>
              </a:spcBef>
              <a:buFont typeface="Wingdings" pitchFamily="2" charset="2"/>
              <a:buChar char="§"/>
            </a:pPr>
            <a:r>
              <a:rPr lang="en-US" sz="2000" dirty="0"/>
              <a:t>Dehydration</a:t>
            </a:r>
          </a:p>
          <a:p>
            <a:pPr marL="342900" indent="-342900">
              <a:spcBef>
                <a:spcPts val="0"/>
              </a:spcBef>
              <a:buFont typeface="Wingdings" pitchFamily="2" charset="2"/>
              <a:buChar char="§"/>
            </a:pPr>
            <a:r>
              <a:rPr lang="en-US" sz="2000" dirty="0"/>
              <a:t>Complications</a:t>
            </a:r>
          </a:p>
        </p:txBody>
      </p:sp>
      <p:cxnSp>
        <p:nvCxnSpPr>
          <p:cNvPr id="15" name="Straight Connector 14">
            <a:extLst>
              <a:ext uri="{FF2B5EF4-FFF2-40B4-BE49-F238E27FC236}">
                <a16:creationId xmlns:a16="http://schemas.microsoft.com/office/drawing/2014/main" id="{2FA4C780-BE39-2166-1E3F-379E97D9D7DB}"/>
              </a:ext>
            </a:extLst>
          </p:cNvPr>
          <p:cNvCxnSpPr>
            <a:cxnSpLocks/>
          </p:cNvCxnSpPr>
          <p:nvPr/>
        </p:nvCxnSpPr>
        <p:spPr>
          <a:xfrm>
            <a:off x="8727368" y="3771526"/>
            <a:ext cx="25578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4299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CC762BA0-104F-EEDD-2F8D-760B69E3AEC6}"/>
              </a:ext>
            </a:extLst>
          </p:cNvPr>
          <p:cNvSpPr/>
          <p:nvPr/>
        </p:nvSpPr>
        <p:spPr>
          <a:xfrm>
            <a:off x="801190" y="2142308"/>
            <a:ext cx="1878885" cy="25206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A4E03D51-55EF-DD1E-0A30-AC54BCBB419C}"/>
              </a:ext>
            </a:extLst>
          </p:cNvPr>
          <p:cNvSpPr>
            <a:spLocks noGrp="1"/>
          </p:cNvSpPr>
          <p:nvPr>
            <p:ph type="body" sz="quarter" idx="10"/>
          </p:nvPr>
        </p:nvSpPr>
        <p:spPr>
          <a:xfrm>
            <a:off x="670106" y="1253016"/>
            <a:ext cx="10059933" cy="840317"/>
          </a:xfrm>
        </p:spPr>
        <p:txBody>
          <a:bodyPr/>
          <a:lstStyle/>
          <a:p>
            <a:r>
              <a:rPr lang="en-US" dirty="0"/>
              <a:t>Type 1 Diabetes</a:t>
            </a:r>
          </a:p>
        </p:txBody>
      </p:sp>
      <p:sp>
        <p:nvSpPr>
          <p:cNvPr id="32" name="Text Placeholder 20">
            <a:extLst>
              <a:ext uri="{FF2B5EF4-FFF2-40B4-BE49-F238E27FC236}">
                <a16:creationId xmlns:a16="http://schemas.microsoft.com/office/drawing/2014/main" id="{D7F6D700-4F62-9B78-E40E-943AC3CE2669}"/>
              </a:ext>
            </a:extLst>
          </p:cNvPr>
          <p:cNvSpPr txBox="1">
            <a:spLocks/>
          </p:cNvSpPr>
          <p:nvPr/>
        </p:nvSpPr>
        <p:spPr>
          <a:xfrm>
            <a:off x="951086" y="2142308"/>
            <a:ext cx="1583333" cy="2520667"/>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a:solidFill>
                  <a:schemeClr val="bg1"/>
                </a:solidFill>
                <a:latin typeface="Arial" panose="020B0604020202020204" pitchFamily="34" charset="0"/>
                <a:cs typeface="Arial" panose="020B0604020202020204" pitchFamily="34" charset="0"/>
              </a:rPr>
              <a:t>Autoimmune disorder</a:t>
            </a:r>
          </a:p>
        </p:txBody>
      </p:sp>
      <p:sp>
        <p:nvSpPr>
          <p:cNvPr id="2" name="Rectangle 1">
            <a:extLst>
              <a:ext uri="{FF2B5EF4-FFF2-40B4-BE49-F238E27FC236}">
                <a16:creationId xmlns:a16="http://schemas.microsoft.com/office/drawing/2014/main" id="{339152BA-6EEC-3497-95AE-AE25362D03E3}"/>
              </a:ext>
            </a:extLst>
          </p:cNvPr>
          <p:cNvSpPr/>
          <p:nvPr/>
        </p:nvSpPr>
        <p:spPr>
          <a:xfrm>
            <a:off x="2829971" y="2142308"/>
            <a:ext cx="1878885" cy="25206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0">
            <a:extLst>
              <a:ext uri="{FF2B5EF4-FFF2-40B4-BE49-F238E27FC236}">
                <a16:creationId xmlns:a16="http://schemas.microsoft.com/office/drawing/2014/main" id="{235DC828-E51B-6022-46EF-C5523A0AFF66}"/>
              </a:ext>
            </a:extLst>
          </p:cNvPr>
          <p:cNvSpPr txBox="1">
            <a:spLocks/>
          </p:cNvSpPr>
          <p:nvPr/>
        </p:nvSpPr>
        <p:spPr>
          <a:xfrm>
            <a:off x="2979867" y="2142308"/>
            <a:ext cx="1583333" cy="2520667"/>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a:solidFill>
                  <a:schemeClr val="bg1"/>
                </a:solidFill>
                <a:latin typeface="Arial" panose="020B0604020202020204" pitchFamily="34" charset="0"/>
                <a:cs typeface="Arial" panose="020B0604020202020204" pitchFamily="34" charset="0"/>
              </a:rPr>
              <a:t>Insulin-producing cells are destroyed</a:t>
            </a:r>
          </a:p>
        </p:txBody>
      </p:sp>
      <p:sp>
        <p:nvSpPr>
          <p:cNvPr id="5" name="Rectangle 4">
            <a:extLst>
              <a:ext uri="{FF2B5EF4-FFF2-40B4-BE49-F238E27FC236}">
                <a16:creationId xmlns:a16="http://schemas.microsoft.com/office/drawing/2014/main" id="{3884B8DA-8925-1B24-B095-272CEC84266D}"/>
              </a:ext>
            </a:extLst>
          </p:cNvPr>
          <p:cNvSpPr/>
          <p:nvPr/>
        </p:nvSpPr>
        <p:spPr>
          <a:xfrm>
            <a:off x="4858752" y="2142308"/>
            <a:ext cx="1878885" cy="25206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0">
            <a:extLst>
              <a:ext uri="{FF2B5EF4-FFF2-40B4-BE49-F238E27FC236}">
                <a16:creationId xmlns:a16="http://schemas.microsoft.com/office/drawing/2014/main" id="{1162F874-37D5-E301-F8C5-3FFBE5068129}"/>
              </a:ext>
            </a:extLst>
          </p:cNvPr>
          <p:cNvSpPr txBox="1">
            <a:spLocks/>
          </p:cNvSpPr>
          <p:nvPr/>
        </p:nvSpPr>
        <p:spPr>
          <a:xfrm>
            <a:off x="5008648" y="2142308"/>
            <a:ext cx="1583333" cy="2520667"/>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a:solidFill>
                  <a:schemeClr val="bg1"/>
                </a:solidFill>
                <a:latin typeface="Arial" panose="020B0604020202020204" pitchFamily="34" charset="0"/>
                <a:cs typeface="Arial" panose="020B0604020202020204" pitchFamily="34" charset="0"/>
              </a:rPr>
              <a:t>Daily insulin replacement is necessary for survival</a:t>
            </a:r>
          </a:p>
        </p:txBody>
      </p:sp>
      <p:sp>
        <p:nvSpPr>
          <p:cNvPr id="7" name="Rectangle 6">
            <a:extLst>
              <a:ext uri="{FF2B5EF4-FFF2-40B4-BE49-F238E27FC236}">
                <a16:creationId xmlns:a16="http://schemas.microsoft.com/office/drawing/2014/main" id="{8C39CCD2-3189-3599-F7D9-4233A55889B5}"/>
              </a:ext>
            </a:extLst>
          </p:cNvPr>
          <p:cNvSpPr/>
          <p:nvPr/>
        </p:nvSpPr>
        <p:spPr>
          <a:xfrm>
            <a:off x="6887533" y="2142308"/>
            <a:ext cx="1878885" cy="25206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0">
            <a:extLst>
              <a:ext uri="{FF2B5EF4-FFF2-40B4-BE49-F238E27FC236}">
                <a16:creationId xmlns:a16="http://schemas.microsoft.com/office/drawing/2014/main" id="{DEAB4D83-561F-1D31-BC81-D63033E3A5C4}"/>
              </a:ext>
            </a:extLst>
          </p:cNvPr>
          <p:cNvSpPr txBox="1">
            <a:spLocks/>
          </p:cNvSpPr>
          <p:nvPr/>
        </p:nvSpPr>
        <p:spPr>
          <a:xfrm>
            <a:off x="7037429" y="2142308"/>
            <a:ext cx="1583333" cy="2520667"/>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a:solidFill>
                  <a:schemeClr val="bg1"/>
                </a:solidFill>
                <a:latin typeface="Arial" panose="020B0604020202020204" pitchFamily="34" charset="0"/>
                <a:cs typeface="Arial" panose="020B0604020202020204" pitchFamily="34" charset="0"/>
              </a:rPr>
              <a:t>Age of onset: usually childhood, young adulthood</a:t>
            </a:r>
          </a:p>
        </p:txBody>
      </p:sp>
      <p:sp>
        <p:nvSpPr>
          <p:cNvPr id="9" name="Rectangle 8">
            <a:extLst>
              <a:ext uri="{FF2B5EF4-FFF2-40B4-BE49-F238E27FC236}">
                <a16:creationId xmlns:a16="http://schemas.microsoft.com/office/drawing/2014/main" id="{595AE72E-066E-BB59-754D-065E6E20D1C1}"/>
              </a:ext>
            </a:extLst>
          </p:cNvPr>
          <p:cNvSpPr/>
          <p:nvPr/>
        </p:nvSpPr>
        <p:spPr>
          <a:xfrm>
            <a:off x="8916314" y="2142308"/>
            <a:ext cx="1878885" cy="25206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0">
            <a:extLst>
              <a:ext uri="{FF2B5EF4-FFF2-40B4-BE49-F238E27FC236}">
                <a16:creationId xmlns:a16="http://schemas.microsoft.com/office/drawing/2014/main" id="{C81137E9-E4AF-55DD-4554-C4F63204C560}"/>
              </a:ext>
            </a:extLst>
          </p:cNvPr>
          <p:cNvSpPr txBox="1">
            <a:spLocks/>
          </p:cNvSpPr>
          <p:nvPr/>
        </p:nvSpPr>
        <p:spPr>
          <a:xfrm>
            <a:off x="9066210" y="2142308"/>
            <a:ext cx="1583333" cy="2520667"/>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a:solidFill>
                  <a:schemeClr val="bg1"/>
                </a:solidFill>
                <a:latin typeface="Arial" panose="020B0604020202020204" pitchFamily="34" charset="0"/>
                <a:cs typeface="Arial" panose="020B0604020202020204" pitchFamily="34" charset="0"/>
              </a:rPr>
              <a:t>Most common type of diabetes in children and adolescents</a:t>
            </a:r>
          </a:p>
        </p:txBody>
      </p:sp>
    </p:spTree>
    <p:extLst>
      <p:ext uri="{BB962C8B-B14F-4D97-AF65-F5344CB8AC3E}">
        <p14:creationId xmlns:p14="http://schemas.microsoft.com/office/powerpoint/2010/main" val="1419226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AA7A84-2C73-A58F-3903-D7EBF3C44A27}"/>
              </a:ext>
            </a:extLst>
          </p:cNvPr>
          <p:cNvSpPr>
            <a:spLocks noGrp="1"/>
          </p:cNvSpPr>
          <p:nvPr>
            <p:ph type="body" sz="quarter" idx="10"/>
          </p:nvPr>
        </p:nvSpPr>
        <p:spPr/>
        <p:txBody>
          <a:bodyPr/>
          <a:lstStyle/>
          <a:p>
            <a:r>
              <a:rPr lang="en-US" dirty="0"/>
              <a:t>Type 1 Diabetes</a:t>
            </a:r>
          </a:p>
        </p:txBody>
      </p:sp>
      <p:sp>
        <p:nvSpPr>
          <p:cNvPr id="4" name="Rectangle 3">
            <a:extLst>
              <a:ext uri="{FF2B5EF4-FFF2-40B4-BE49-F238E27FC236}">
                <a16:creationId xmlns:a16="http://schemas.microsoft.com/office/drawing/2014/main" id="{8FF2C907-DBEF-45E9-576C-AD3E43960C34}"/>
              </a:ext>
            </a:extLst>
          </p:cNvPr>
          <p:cNvSpPr/>
          <p:nvPr/>
        </p:nvSpPr>
        <p:spPr>
          <a:xfrm>
            <a:off x="759118" y="239612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7" name="Text Placeholder 4">
            <a:extLst>
              <a:ext uri="{FF2B5EF4-FFF2-40B4-BE49-F238E27FC236}">
                <a16:creationId xmlns:a16="http://schemas.microsoft.com/office/drawing/2014/main" id="{2D104E8E-A1BF-88B9-A570-07DB3ABB9A89}"/>
              </a:ext>
            </a:extLst>
          </p:cNvPr>
          <p:cNvSpPr txBox="1">
            <a:spLocks/>
          </p:cNvSpPr>
          <p:nvPr/>
        </p:nvSpPr>
        <p:spPr>
          <a:xfrm>
            <a:off x="925370" y="261967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Onset:</a:t>
            </a:r>
          </a:p>
        </p:txBody>
      </p:sp>
      <p:cxnSp>
        <p:nvCxnSpPr>
          <p:cNvPr id="12" name="Straight Connector 11">
            <a:extLst>
              <a:ext uri="{FF2B5EF4-FFF2-40B4-BE49-F238E27FC236}">
                <a16:creationId xmlns:a16="http://schemas.microsoft.com/office/drawing/2014/main" id="{4C62679F-3949-5BF4-0CCA-C91B47419BB7}"/>
              </a:ext>
            </a:extLst>
          </p:cNvPr>
          <p:cNvCxnSpPr>
            <a:cxnSpLocks/>
          </p:cNvCxnSpPr>
          <p:nvPr/>
        </p:nvCxnSpPr>
        <p:spPr>
          <a:xfrm>
            <a:off x="947900" y="3061239"/>
            <a:ext cx="283917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 Placeholder 4">
            <a:extLst>
              <a:ext uri="{FF2B5EF4-FFF2-40B4-BE49-F238E27FC236}">
                <a16:creationId xmlns:a16="http://schemas.microsoft.com/office/drawing/2014/main" id="{EA6D9EAF-FADB-816A-AF45-0EC003F3F6DD}"/>
              </a:ext>
            </a:extLst>
          </p:cNvPr>
          <p:cNvSpPr txBox="1">
            <a:spLocks/>
          </p:cNvSpPr>
          <p:nvPr/>
        </p:nvSpPr>
        <p:spPr>
          <a:xfrm>
            <a:off x="932952" y="311857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Relatively quick</a:t>
            </a:r>
          </a:p>
        </p:txBody>
      </p:sp>
      <p:sp>
        <p:nvSpPr>
          <p:cNvPr id="22" name="Rectangle 21">
            <a:extLst>
              <a:ext uri="{FF2B5EF4-FFF2-40B4-BE49-F238E27FC236}">
                <a16:creationId xmlns:a16="http://schemas.microsoft.com/office/drawing/2014/main" id="{EF41DCE0-DE24-7B2D-0320-34CAA27E464B}"/>
              </a:ext>
            </a:extLst>
          </p:cNvPr>
          <p:cNvSpPr/>
          <p:nvPr/>
        </p:nvSpPr>
        <p:spPr>
          <a:xfrm>
            <a:off x="4157347" y="239612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23" name="Text Placeholder 4">
            <a:extLst>
              <a:ext uri="{FF2B5EF4-FFF2-40B4-BE49-F238E27FC236}">
                <a16:creationId xmlns:a16="http://schemas.microsoft.com/office/drawing/2014/main" id="{9D8A6D41-A30E-370D-4E4F-92B8C1D00DC1}"/>
              </a:ext>
            </a:extLst>
          </p:cNvPr>
          <p:cNvSpPr txBox="1">
            <a:spLocks/>
          </p:cNvSpPr>
          <p:nvPr/>
        </p:nvSpPr>
        <p:spPr>
          <a:xfrm>
            <a:off x="4323599" y="261967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Symptoms:</a:t>
            </a:r>
          </a:p>
        </p:txBody>
      </p:sp>
      <p:cxnSp>
        <p:nvCxnSpPr>
          <p:cNvPr id="24" name="Straight Connector 23">
            <a:extLst>
              <a:ext uri="{FF2B5EF4-FFF2-40B4-BE49-F238E27FC236}">
                <a16:creationId xmlns:a16="http://schemas.microsoft.com/office/drawing/2014/main" id="{651752B1-61ED-C943-93D1-D24F86BD1D22}"/>
              </a:ext>
            </a:extLst>
          </p:cNvPr>
          <p:cNvCxnSpPr>
            <a:cxnSpLocks/>
          </p:cNvCxnSpPr>
          <p:nvPr/>
        </p:nvCxnSpPr>
        <p:spPr>
          <a:xfrm>
            <a:off x="4346129" y="3061239"/>
            <a:ext cx="283959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xt Placeholder 4">
            <a:extLst>
              <a:ext uri="{FF2B5EF4-FFF2-40B4-BE49-F238E27FC236}">
                <a16:creationId xmlns:a16="http://schemas.microsoft.com/office/drawing/2014/main" id="{AAE21710-A706-2CD4-580A-02A58E14F769}"/>
              </a:ext>
            </a:extLst>
          </p:cNvPr>
          <p:cNvSpPr txBox="1">
            <a:spLocks/>
          </p:cNvSpPr>
          <p:nvPr/>
        </p:nvSpPr>
        <p:spPr>
          <a:xfrm>
            <a:off x="4331181" y="311857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Increased urination</a:t>
            </a:r>
          </a:p>
          <a:p>
            <a:pPr marL="285750" indent="-285750">
              <a:lnSpc>
                <a:spcPct val="100000"/>
              </a:lnSpc>
              <a:spcBef>
                <a:spcPts val="0"/>
              </a:spcBef>
              <a:buFont typeface="Wingdings" pitchFamily="2" charset="2"/>
              <a:buChar char="§"/>
            </a:pPr>
            <a:r>
              <a:rPr lang="en-US" sz="1400" b="0" dirty="0"/>
              <a:t>Increased thirst</a:t>
            </a:r>
          </a:p>
          <a:p>
            <a:pPr marL="285750" indent="-285750">
              <a:lnSpc>
                <a:spcPct val="100000"/>
              </a:lnSpc>
              <a:spcBef>
                <a:spcPts val="0"/>
              </a:spcBef>
              <a:buFont typeface="Wingdings" pitchFamily="2" charset="2"/>
              <a:buChar char="§"/>
            </a:pPr>
            <a:r>
              <a:rPr lang="en-US" sz="1400" b="0" dirty="0"/>
              <a:t>Hunger</a:t>
            </a:r>
          </a:p>
          <a:p>
            <a:pPr marL="285750" indent="-285750">
              <a:lnSpc>
                <a:spcPct val="100000"/>
              </a:lnSpc>
              <a:spcBef>
                <a:spcPts val="0"/>
              </a:spcBef>
              <a:buFont typeface="Wingdings" pitchFamily="2" charset="2"/>
              <a:buChar char="§"/>
            </a:pPr>
            <a:r>
              <a:rPr lang="en-US" sz="1400" b="0" dirty="0"/>
              <a:t>Weight loss</a:t>
            </a:r>
          </a:p>
          <a:p>
            <a:pPr marL="285750" indent="-285750">
              <a:lnSpc>
                <a:spcPct val="100000"/>
              </a:lnSpc>
              <a:spcBef>
                <a:spcPts val="0"/>
              </a:spcBef>
              <a:buFont typeface="Wingdings" pitchFamily="2" charset="2"/>
              <a:buChar char="§"/>
            </a:pPr>
            <a:r>
              <a:rPr lang="en-US" sz="1400" b="0" dirty="0"/>
              <a:t>Dry skin</a:t>
            </a:r>
          </a:p>
          <a:p>
            <a:pPr marL="285750" indent="-285750">
              <a:lnSpc>
                <a:spcPct val="100000"/>
              </a:lnSpc>
              <a:spcBef>
                <a:spcPts val="0"/>
              </a:spcBef>
              <a:buFont typeface="Wingdings" pitchFamily="2" charset="2"/>
              <a:buChar char="§"/>
            </a:pPr>
            <a:r>
              <a:rPr lang="en-US" sz="1400" b="0" dirty="0"/>
              <a:t>Tiredness</a:t>
            </a:r>
          </a:p>
          <a:p>
            <a:pPr marL="285750" indent="-285750">
              <a:lnSpc>
                <a:spcPct val="100000"/>
              </a:lnSpc>
              <a:spcBef>
                <a:spcPts val="0"/>
              </a:spcBef>
              <a:buFont typeface="Wingdings" pitchFamily="2" charset="2"/>
              <a:buChar char="§"/>
            </a:pPr>
            <a:r>
              <a:rPr lang="en-US" sz="1400" b="0" dirty="0"/>
              <a:t>Blurred vision</a:t>
            </a:r>
          </a:p>
        </p:txBody>
      </p:sp>
      <p:sp>
        <p:nvSpPr>
          <p:cNvPr id="26" name="Rectangle 25">
            <a:extLst>
              <a:ext uri="{FF2B5EF4-FFF2-40B4-BE49-F238E27FC236}">
                <a16:creationId xmlns:a16="http://schemas.microsoft.com/office/drawing/2014/main" id="{ADCFA92E-642C-3083-FF7B-040A983FBBD2}"/>
              </a:ext>
            </a:extLst>
          </p:cNvPr>
          <p:cNvSpPr/>
          <p:nvPr/>
        </p:nvSpPr>
        <p:spPr>
          <a:xfrm>
            <a:off x="7547910" y="239612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27" name="Text Placeholder 4">
            <a:extLst>
              <a:ext uri="{FF2B5EF4-FFF2-40B4-BE49-F238E27FC236}">
                <a16:creationId xmlns:a16="http://schemas.microsoft.com/office/drawing/2014/main" id="{334CD007-AD36-22C8-8C01-4C377198518A}"/>
              </a:ext>
            </a:extLst>
          </p:cNvPr>
          <p:cNvSpPr txBox="1">
            <a:spLocks/>
          </p:cNvSpPr>
          <p:nvPr/>
        </p:nvSpPr>
        <p:spPr>
          <a:xfrm>
            <a:off x="7714162" y="261967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Cause:</a:t>
            </a:r>
          </a:p>
        </p:txBody>
      </p:sp>
      <p:cxnSp>
        <p:nvCxnSpPr>
          <p:cNvPr id="28" name="Straight Connector 27">
            <a:extLst>
              <a:ext uri="{FF2B5EF4-FFF2-40B4-BE49-F238E27FC236}">
                <a16:creationId xmlns:a16="http://schemas.microsoft.com/office/drawing/2014/main" id="{23EF4D12-208B-0813-DD80-E5B5D778B52C}"/>
              </a:ext>
            </a:extLst>
          </p:cNvPr>
          <p:cNvCxnSpPr>
            <a:cxnSpLocks/>
          </p:cNvCxnSpPr>
          <p:nvPr/>
        </p:nvCxnSpPr>
        <p:spPr>
          <a:xfrm flipV="1">
            <a:off x="7736692" y="3060963"/>
            <a:ext cx="2839598" cy="27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Text Placeholder 4">
            <a:extLst>
              <a:ext uri="{FF2B5EF4-FFF2-40B4-BE49-F238E27FC236}">
                <a16:creationId xmlns:a16="http://schemas.microsoft.com/office/drawing/2014/main" id="{C4ADA7CD-5F05-67E8-70F9-D703C5B83559}"/>
              </a:ext>
            </a:extLst>
          </p:cNvPr>
          <p:cNvSpPr txBox="1">
            <a:spLocks/>
          </p:cNvSpPr>
          <p:nvPr/>
        </p:nvSpPr>
        <p:spPr>
          <a:xfrm>
            <a:off x="7721744" y="311857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Autoimmune: uncertain, both genetic and environmental factors</a:t>
            </a:r>
          </a:p>
        </p:txBody>
      </p:sp>
    </p:spTree>
    <p:extLst>
      <p:ext uri="{BB962C8B-B14F-4D97-AF65-F5344CB8AC3E}">
        <p14:creationId xmlns:p14="http://schemas.microsoft.com/office/powerpoint/2010/main" val="4035213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AA7A84-2C73-A58F-3903-D7EBF3C44A27}"/>
              </a:ext>
            </a:extLst>
          </p:cNvPr>
          <p:cNvSpPr>
            <a:spLocks noGrp="1"/>
          </p:cNvSpPr>
          <p:nvPr>
            <p:ph type="body" sz="quarter" idx="10"/>
          </p:nvPr>
        </p:nvSpPr>
        <p:spPr/>
        <p:txBody>
          <a:bodyPr/>
          <a:lstStyle/>
          <a:p>
            <a:r>
              <a:rPr lang="en-US" dirty="0"/>
              <a:t>Type 2 Diabetes</a:t>
            </a:r>
          </a:p>
        </p:txBody>
      </p:sp>
      <p:sp>
        <p:nvSpPr>
          <p:cNvPr id="4" name="Rectangle 3">
            <a:extLst>
              <a:ext uri="{FF2B5EF4-FFF2-40B4-BE49-F238E27FC236}">
                <a16:creationId xmlns:a16="http://schemas.microsoft.com/office/drawing/2014/main" id="{8FF2C907-DBEF-45E9-576C-AD3E43960C34}"/>
              </a:ext>
            </a:extLst>
          </p:cNvPr>
          <p:cNvSpPr/>
          <p:nvPr/>
        </p:nvSpPr>
        <p:spPr>
          <a:xfrm>
            <a:off x="759118" y="239612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7" name="Text Placeholder 4">
            <a:extLst>
              <a:ext uri="{FF2B5EF4-FFF2-40B4-BE49-F238E27FC236}">
                <a16:creationId xmlns:a16="http://schemas.microsoft.com/office/drawing/2014/main" id="{2D104E8E-A1BF-88B9-A570-07DB3ABB9A89}"/>
              </a:ext>
            </a:extLst>
          </p:cNvPr>
          <p:cNvSpPr txBox="1">
            <a:spLocks/>
          </p:cNvSpPr>
          <p:nvPr/>
        </p:nvSpPr>
        <p:spPr>
          <a:xfrm>
            <a:off x="925370" y="261967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Onset:</a:t>
            </a:r>
          </a:p>
        </p:txBody>
      </p:sp>
      <p:cxnSp>
        <p:nvCxnSpPr>
          <p:cNvPr id="12" name="Straight Connector 11">
            <a:extLst>
              <a:ext uri="{FF2B5EF4-FFF2-40B4-BE49-F238E27FC236}">
                <a16:creationId xmlns:a16="http://schemas.microsoft.com/office/drawing/2014/main" id="{4C62679F-3949-5BF4-0CCA-C91B47419BB7}"/>
              </a:ext>
            </a:extLst>
          </p:cNvPr>
          <p:cNvCxnSpPr>
            <a:cxnSpLocks/>
          </p:cNvCxnSpPr>
          <p:nvPr/>
        </p:nvCxnSpPr>
        <p:spPr>
          <a:xfrm>
            <a:off x="947900" y="3061239"/>
            <a:ext cx="283917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 Placeholder 4">
            <a:extLst>
              <a:ext uri="{FF2B5EF4-FFF2-40B4-BE49-F238E27FC236}">
                <a16:creationId xmlns:a16="http://schemas.microsoft.com/office/drawing/2014/main" id="{EA6D9EAF-FADB-816A-AF45-0EC003F3F6DD}"/>
              </a:ext>
            </a:extLst>
          </p:cNvPr>
          <p:cNvSpPr txBox="1">
            <a:spLocks/>
          </p:cNvSpPr>
          <p:nvPr/>
        </p:nvSpPr>
        <p:spPr>
          <a:xfrm>
            <a:off x="932952" y="311857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Variable timeframe for children</a:t>
            </a:r>
          </a:p>
        </p:txBody>
      </p:sp>
      <p:sp>
        <p:nvSpPr>
          <p:cNvPr id="22" name="Rectangle 21">
            <a:extLst>
              <a:ext uri="{FF2B5EF4-FFF2-40B4-BE49-F238E27FC236}">
                <a16:creationId xmlns:a16="http://schemas.microsoft.com/office/drawing/2014/main" id="{EF41DCE0-DE24-7B2D-0320-34CAA27E464B}"/>
              </a:ext>
            </a:extLst>
          </p:cNvPr>
          <p:cNvSpPr/>
          <p:nvPr/>
        </p:nvSpPr>
        <p:spPr>
          <a:xfrm>
            <a:off x="4157347" y="239612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23" name="Text Placeholder 4">
            <a:extLst>
              <a:ext uri="{FF2B5EF4-FFF2-40B4-BE49-F238E27FC236}">
                <a16:creationId xmlns:a16="http://schemas.microsoft.com/office/drawing/2014/main" id="{9D8A6D41-A30E-370D-4E4F-92B8C1D00DC1}"/>
              </a:ext>
            </a:extLst>
          </p:cNvPr>
          <p:cNvSpPr txBox="1">
            <a:spLocks/>
          </p:cNvSpPr>
          <p:nvPr/>
        </p:nvSpPr>
        <p:spPr>
          <a:xfrm>
            <a:off x="4323599" y="261967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Symptoms:</a:t>
            </a:r>
          </a:p>
        </p:txBody>
      </p:sp>
      <p:cxnSp>
        <p:nvCxnSpPr>
          <p:cNvPr id="24" name="Straight Connector 23">
            <a:extLst>
              <a:ext uri="{FF2B5EF4-FFF2-40B4-BE49-F238E27FC236}">
                <a16:creationId xmlns:a16="http://schemas.microsoft.com/office/drawing/2014/main" id="{651752B1-61ED-C943-93D1-D24F86BD1D22}"/>
              </a:ext>
            </a:extLst>
          </p:cNvPr>
          <p:cNvCxnSpPr>
            <a:cxnSpLocks/>
          </p:cNvCxnSpPr>
          <p:nvPr/>
        </p:nvCxnSpPr>
        <p:spPr>
          <a:xfrm>
            <a:off x="4346129" y="3061239"/>
            <a:ext cx="283959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xt Placeholder 4">
            <a:extLst>
              <a:ext uri="{FF2B5EF4-FFF2-40B4-BE49-F238E27FC236}">
                <a16:creationId xmlns:a16="http://schemas.microsoft.com/office/drawing/2014/main" id="{AAE21710-A706-2CD4-580A-02A58E14F769}"/>
              </a:ext>
            </a:extLst>
          </p:cNvPr>
          <p:cNvSpPr txBox="1">
            <a:spLocks/>
          </p:cNvSpPr>
          <p:nvPr/>
        </p:nvSpPr>
        <p:spPr>
          <a:xfrm>
            <a:off x="4331181" y="311857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Tired</a:t>
            </a:r>
          </a:p>
          <a:p>
            <a:pPr marL="285750" indent="-285750">
              <a:lnSpc>
                <a:spcPct val="100000"/>
              </a:lnSpc>
              <a:spcBef>
                <a:spcPts val="0"/>
              </a:spcBef>
              <a:buFont typeface="Wingdings" pitchFamily="2" charset="2"/>
              <a:buChar char="§"/>
            </a:pPr>
            <a:r>
              <a:rPr lang="en-US" sz="1400" b="0" dirty="0"/>
              <a:t>Thirsty</a:t>
            </a:r>
          </a:p>
          <a:p>
            <a:pPr marL="285750" indent="-285750">
              <a:lnSpc>
                <a:spcPct val="100000"/>
              </a:lnSpc>
              <a:spcBef>
                <a:spcPts val="0"/>
              </a:spcBef>
              <a:buFont typeface="Wingdings" pitchFamily="2" charset="2"/>
              <a:buChar char="§"/>
            </a:pPr>
            <a:r>
              <a:rPr lang="en-US" sz="1400" b="0" dirty="0"/>
              <a:t>Hungry</a:t>
            </a:r>
          </a:p>
          <a:p>
            <a:pPr marL="285750" indent="-285750">
              <a:lnSpc>
                <a:spcPct val="100000"/>
              </a:lnSpc>
              <a:spcBef>
                <a:spcPts val="0"/>
              </a:spcBef>
              <a:buFont typeface="Wingdings" pitchFamily="2" charset="2"/>
              <a:buChar char="§"/>
            </a:pPr>
            <a:r>
              <a:rPr lang="en-US" sz="1400" b="0" dirty="0"/>
              <a:t>Increased urination</a:t>
            </a:r>
          </a:p>
        </p:txBody>
      </p:sp>
      <p:sp>
        <p:nvSpPr>
          <p:cNvPr id="29" name="Text Placeholder 4">
            <a:extLst>
              <a:ext uri="{FF2B5EF4-FFF2-40B4-BE49-F238E27FC236}">
                <a16:creationId xmlns:a16="http://schemas.microsoft.com/office/drawing/2014/main" id="{C4ADA7CD-5F05-67E8-70F9-D703C5B83559}"/>
              </a:ext>
            </a:extLst>
          </p:cNvPr>
          <p:cNvSpPr txBox="1">
            <a:spLocks/>
          </p:cNvSpPr>
          <p:nvPr/>
        </p:nvSpPr>
        <p:spPr>
          <a:xfrm>
            <a:off x="4644828" y="4126179"/>
            <a:ext cx="2476164" cy="113068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solidFill>
                  <a:schemeClr val="accent1"/>
                </a:solidFill>
              </a:rPr>
              <a:t>Some children show no symptoms at diagnosis</a:t>
            </a:r>
          </a:p>
          <a:p>
            <a:pPr marL="285750" indent="-285750">
              <a:lnSpc>
                <a:spcPct val="100000"/>
              </a:lnSpc>
              <a:spcBef>
                <a:spcPts val="0"/>
              </a:spcBef>
              <a:buFont typeface="Wingdings" pitchFamily="2" charset="2"/>
              <a:buChar char="§"/>
            </a:pPr>
            <a:r>
              <a:rPr lang="en-US" sz="1400" b="0" dirty="0">
                <a:solidFill>
                  <a:schemeClr val="accent1"/>
                </a:solidFill>
              </a:rPr>
              <a:t>Others are symptomatic with very high blood glucose levels</a:t>
            </a:r>
          </a:p>
          <a:p>
            <a:pPr marL="285750" indent="-285750">
              <a:lnSpc>
                <a:spcPct val="100000"/>
              </a:lnSpc>
              <a:spcBef>
                <a:spcPts val="0"/>
              </a:spcBef>
              <a:buFont typeface="Wingdings" pitchFamily="2" charset="2"/>
              <a:buChar char="§"/>
            </a:pPr>
            <a:endParaRPr lang="en-US" sz="1400" b="0" dirty="0">
              <a:solidFill>
                <a:schemeClr val="accent1"/>
              </a:solidFill>
            </a:endParaRPr>
          </a:p>
        </p:txBody>
      </p:sp>
    </p:spTree>
    <p:extLst>
      <p:ext uri="{BB962C8B-B14F-4D97-AF65-F5344CB8AC3E}">
        <p14:creationId xmlns:p14="http://schemas.microsoft.com/office/powerpoint/2010/main" val="1210035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p:txBody>
          <a:bodyPr/>
          <a:lstStyle/>
          <a:p>
            <a:r>
              <a:rPr lang="en-US" dirty="0"/>
              <a:t>Type 2 Diabetes</a:t>
            </a:r>
          </a:p>
        </p:txBody>
      </p:sp>
      <p:sp>
        <p:nvSpPr>
          <p:cNvPr id="10" name="Rectangle 9">
            <a:extLst>
              <a:ext uri="{FF2B5EF4-FFF2-40B4-BE49-F238E27FC236}">
                <a16:creationId xmlns:a16="http://schemas.microsoft.com/office/drawing/2014/main" id="{85E48778-CD49-C7A3-FC26-90AB04DFE667}"/>
              </a:ext>
            </a:extLst>
          </p:cNvPr>
          <p:cNvSpPr/>
          <p:nvPr/>
        </p:nvSpPr>
        <p:spPr>
          <a:xfrm>
            <a:off x="801190" y="2142308"/>
            <a:ext cx="2166311"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FA04A7-7007-C5C7-0DA9-829EFB516B0D}"/>
              </a:ext>
            </a:extLst>
          </p:cNvPr>
          <p:cNvSpPr/>
          <p:nvPr/>
        </p:nvSpPr>
        <p:spPr>
          <a:xfrm>
            <a:off x="3220048" y="2142308"/>
            <a:ext cx="2166311"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5BFD8A-8247-1509-F009-B98803E3F060}"/>
              </a:ext>
            </a:extLst>
          </p:cNvPr>
          <p:cNvSpPr/>
          <p:nvPr/>
        </p:nvSpPr>
        <p:spPr>
          <a:xfrm>
            <a:off x="5638906" y="2142308"/>
            <a:ext cx="2166311"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EBDC6E4-6276-69F9-14C3-3D3FEF150CE7}"/>
              </a:ext>
            </a:extLst>
          </p:cNvPr>
          <p:cNvSpPr/>
          <p:nvPr/>
        </p:nvSpPr>
        <p:spPr>
          <a:xfrm>
            <a:off x="8057764" y="2142308"/>
            <a:ext cx="2166311"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3038514"/>
            <a:ext cx="1719275" cy="584775"/>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First step, insulin resistance </a:t>
            </a:r>
          </a:p>
        </p:txBody>
      </p:sp>
      <p:sp>
        <p:nvSpPr>
          <p:cNvPr id="15" name="TextBox 14">
            <a:extLst>
              <a:ext uri="{FF2B5EF4-FFF2-40B4-BE49-F238E27FC236}">
                <a16:creationId xmlns:a16="http://schemas.microsoft.com/office/drawing/2014/main" id="{FFAE603E-3379-E3C7-C378-BF176FB25708}"/>
              </a:ext>
            </a:extLst>
          </p:cNvPr>
          <p:cNvSpPr txBox="1"/>
          <p:nvPr/>
        </p:nvSpPr>
        <p:spPr>
          <a:xfrm>
            <a:off x="3472595" y="2546072"/>
            <a:ext cx="1719275" cy="1569660"/>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Age of onset: most common in adults but increasingly common in youth</a:t>
            </a:r>
          </a:p>
        </p:txBody>
      </p:sp>
      <p:sp>
        <p:nvSpPr>
          <p:cNvPr id="16" name="TextBox 15">
            <a:extLst>
              <a:ext uri="{FF2B5EF4-FFF2-40B4-BE49-F238E27FC236}">
                <a16:creationId xmlns:a16="http://schemas.microsoft.com/office/drawing/2014/main" id="{75718FAD-BD30-C3EC-5357-CC1989EA5159}"/>
              </a:ext>
            </a:extLst>
          </p:cNvPr>
          <p:cNvSpPr txBox="1"/>
          <p:nvPr/>
        </p:nvSpPr>
        <p:spPr>
          <a:xfrm>
            <a:off x="5877908" y="2792294"/>
            <a:ext cx="1781190" cy="1077218"/>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Insulin may or may not be required for treatment</a:t>
            </a:r>
          </a:p>
        </p:txBody>
      </p:sp>
      <p:sp>
        <p:nvSpPr>
          <p:cNvPr id="17" name="TextBox 16">
            <a:extLst>
              <a:ext uri="{FF2B5EF4-FFF2-40B4-BE49-F238E27FC236}">
                <a16:creationId xmlns:a16="http://schemas.microsoft.com/office/drawing/2014/main" id="{3B3B3A9D-BD90-9598-BAD7-0A1537C7BC04}"/>
              </a:ext>
            </a:extLst>
          </p:cNvPr>
          <p:cNvSpPr txBox="1"/>
          <p:nvPr/>
        </p:nvSpPr>
        <p:spPr>
          <a:xfrm>
            <a:off x="8296766" y="2546073"/>
            <a:ext cx="1781190" cy="1569660"/>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Risk factors include: </a:t>
            </a:r>
          </a:p>
          <a:p>
            <a:pPr marL="285750" lvl="0" indent="-285750" rtl="0">
              <a:buFont typeface="Wingdings" pitchFamily="2" charset="2"/>
              <a:buChar char="§"/>
            </a:pPr>
            <a:r>
              <a:rPr lang="en-US" sz="1600" dirty="0">
                <a:solidFill>
                  <a:schemeClr val="bg1"/>
                </a:solidFill>
                <a:latin typeface="Arial" panose="020B0604020202020204" pitchFamily="34" charset="0"/>
                <a:cs typeface="Arial" panose="020B0604020202020204" pitchFamily="34" charset="0"/>
              </a:rPr>
              <a:t>Overweight</a:t>
            </a:r>
          </a:p>
          <a:p>
            <a:pPr marL="285750" lvl="0" indent="-285750" rtl="0">
              <a:buFont typeface="Wingdings" pitchFamily="2" charset="2"/>
              <a:buChar char="§"/>
            </a:pPr>
            <a:r>
              <a:rPr lang="en-US" sz="1600" dirty="0">
                <a:solidFill>
                  <a:schemeClr val="bg1"/>
                </a:solidFill>
                <a:latin typeface="Arial" panose="020B0604020202020204" pitchFamily="34" charset="0"/>
                <a:cs typeface="Arial" panose="020B0604020202020204" pitchFamily="34" charset="0"/>
              </a:rPr>
              <a:t>Inactivity</a:t>
            </a:r>
          </a:p>
          <a:p>
            <a:pPr marL="285750" lvl="0" indent="-285750" rtl="0">
              <a:buFont typeface="Wingdings" pitchFamily="2" charset="2"/>
              <a:buChar char="§"/>
            </a:pPr>
            <a:r>
              <a:rPr lang="en-US" sz="1600" dirty="0">
                <a:solidFill>
                  <a:schemeClr val="bg1"/>
                </a:solidFill>
                <a:latin typeface="Arial" panose="020B0604020202020204" pitchFamily="34" charset="0"/>
                <a:cs typeface="Arial" panose="020B0604020202020204" pitchFamily="34" charset="0"/>
              </a:rPr>
              <a:t>Genes</a:t>
            </a:r>
          </a:p>
          <a:p>
            <a:pPr marL="285750" lvl="0" indent="-285750" rtl="0">
              <a:buFont typeface="Wingdings" pitchFamily="2" charset="2"/>
              <a:buChar char="§"/>
            </a:pPr>
            <a:r>
              <a:rPr lang="en-US" sz="1600" dirty="0">
                <a:solidFill>
                  <a:schemeClr val="bg1"/>
                </a:solidFill>
                <a:latin typeface="Arial" panose="020B0604020202020204" pitchFamily="34" charset="0"/>
                <a:cs typeface="Arial" panose="020B0604020202020204" pitchFamily="34" charset="0"/>
              </a:rPr>
              <a:t>Ethnicity</a:t>
            </a:r>
          </a:p>
        </p:txBody>
      </p:sp>
    </p:spTree>
    <p:extLst>
      <p:ext uri="{BB962C8B-B14F-4D97-AF65-F5344CB8AC3E}">
        <p14:creationId xmlns:p14="http://schemas.microsoft.com/office/powerpoint/2010/main" val="3674957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63627BF-C7F3-312B-B8AD-777ADEA12F5F}"/>
              </a:ext>
            </a:extLst>
          </p:cNvPr>
          <p:cNvSpPr>
            <a:spLocks noGrp="1"/>
          </p:cNvSpPr>
          <p:nvPr>
            <p:ph type="body" sz="quarter" idx="10"/>
          </p:nvPr>
        </p:nvSpPr>
        <p:spPr/>
        <p:txBody>
          <a:bodyPr/>
          <a:lstStyle/>
          <a:p>
            <a:r>
              <a:rPr lang="en-US" dirty="0"/>
              <a:t>Diabetes Management</a:t>
            </a:r>
          </a:p>
        </p:txBody>
      </p:sp>
      <p:sp>
        <p:nvSpPr>
          <p:cNvPr id="8" name="Rectangle 7">
            <a:extLst>
              <a:ext uri="{FF2B5EF4-FFF2-40B4-BE49-F238E27FC236}">
                <a16:creationId xmlns:a16="http://schemas.microsoft.com/office/drawing/2014/main" id="{6D0A3C71-D313-8DFF-97F8-C2D43DD5265C}"/>
              </a:ext>
            </a:extLst>
          </p:cNvPr>
          <p:cNvSpPr/>
          <p:nvPr/>
        </p:nvSpPr>
        <p:spPr>
          <a:xfrm>
            <a:off x="670106" y="2441611"/>
            <a:ext cx="3163663" cy="37830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0">
            <a:extLst>
              <a:ext uri="{FF2B5EF4-FFF2-40B4-BE49-F238E27FC236}">
                <a16:creationId xmlns:a16="http://schemas.microsoft.com/office/drawing/2014/main" id="{FAA45E79-4DCF-4E09-3855-11CB5B54DBC0}"/>
              </a:ext>
            </a:extLst>
          </p:cNvPr>
          <p:cNvSpPr txBox="1">
            <a:spLocks/>
          </p:cNvSpPr>
          <p:nvPr/>
        </p:nvSpPr>
        <p:spPr>
          <a:xfrm>
            <a:off x="924195" y="3533845"/>
            <a:ext cx="2432051" cy="840316"/>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2400" dirty="0">
                <a:solidFill>
                  <a:schemeClr val="bg1"/>
                </a:solidFill>
                <a:latin typeface="Arial" panose="020B0604020202020204" pitchFamily="34" charset="0"/>
                <a:cs typeface="Arial" panose="020B0604020202020204" pitchFamily="34" charset="0"/>
              </a:rPr>
              <a:t>Diabetes is managed,</a:t>
            </a:r>
            <a:br>
              <a:rPr lang="en-US" sz="2400" dirty="0">
                <a:solidFill>
                  <a:schemeClr val="bg1"/>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but it does not go away</a:t>
            </a:r>
          </a:p>
        </p:txBody>
      </p:sp>
      <p:sp>
        <p:nvSpPr>
          <p:cNvPr id="2" name="Text Placeholder 19">
            <a:extLst>
              <a:ext uri="{FF2B5EF4-FFF2-40B4-BE49-F238E27FC236}">
                <a16:creationId xmlns:a16="http://schemas.microsoft.com/office/drawing/2014/main" id="{C6E8B6A2-525F-D606-BA14-6EFB366B58AB}"/>
              </a:ext>
            </a:extLst>
          </p:cNvPr>
          <p:cNvSpPr txBox="1">
            <a:spLocks/>
          </p:cNvSpPr>
          <p:nvPr/>
        </p:nvSpPr>
        <p:spPr>
          <a:xfrm>
            <a:off x="4250381" y="2859277"/>
            <a:ext cx="2432051" cy="840316"/>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2800" b="1" dirty="0">
                <a:solidFill>
                  <a:schemeClr val="accent1"/>
                </a:solidFill>
                <a:latin typeface="Arial" panose="020B0604020202020204" pitchFamily="34" charset="0"/>
                <a:cs typeface="Arial" panose="020B0604020202020204" pitchFamily="34" charset="0"/>
              </a:rPr>
              <a:t>GOAL</a:t>
            </a:r>
          </a:p>
        </p:txBody>
      </p:sp>
      <p:sp>
        <p:nvSpPr>
          <p:cNvPr id="3" name="Text Placeholder 20">
            <a:extLst>
              <a:ext uri="{FF2B5EF4-FFF2-40B4-BE49-F238E27FC236}">
                <a16:creationId xmlns:a16="http://schemas.microsoft.com/office/drawing/2014/main" id="{98F381CF-CBDE-BCE3-392D-0FECECD9FEA0}"/>
              </a:ext>
            </a:extLst>
          </p:cNvPr>
          <p:cNvSpPr txBox="1">
            <a:spLocks/>
          </p:cNvSpPr>
          <p:nvPr/>
        </p:nvSpPr>
        <p:spPr>
          <a:xfrm>
            <a:off x="4250381" y="3533844"/>
            <a:ext cx="2861619" cy="882477"/>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2400" dirty="0">
                <a:solidFill>
                  <a:schemeClr val="accent1"/>
                </a:solidFill>
                <a:latin typeface="Arial" panose="020B0604020202020204" pitchFamily="34" charset="0"/>
                <a:cs typeface="Arial" panose="020B0604020202020204" pitchFamily="34" charset="0"/>
              </a:rPr>
              <a:t>Maintain target blood glucose</a:t>
            </a:r>
          </a:p>
        </p:txBody>
      </p:sp>
      <p:cxnSp>
        <p:nvCxnSpPr>
          <p:cNvPr id="4" name="Straight Connector 3">
            <a:extLst>
              <a:ext uri="{FF2B5EF4-FFF2-40B4-BE49-F238E27FC236}">
                <a16:creationId xmlns:a16="http://schemas.microsoft.com/office/drawing/2014/main" id="{436C6D35-DEE5-DC70-4755-18E9F50F2507}"/>
              </a:ext>
            </a:extLst>
          </p:cNvPr>
          <p:cNvCxnSpPr>
            <a:cxnSpLocks/>
          </p:cNvCxnSpPr>
          <p:nvPr/>
        </p:nvCxnSpPr>
        <p:spPr>
          <a:xfrm>
            <a:off x="4327293" y="3429000"/>
            <a:ext cx="4003907"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058C4A82-72DA-873C-62E7-13A0D9391C3E}"/>
              </a:ext>
            </a:extLst>
          </p:cNvPr>
          <p:cNvPicPr>
            <a:picLocks noChangeAspect="1"/>
          </p:cNvPicPr>
          <p:nvPr/>
        </p:nvPicPr>
        <p:blipFill>
          <a:blip r:embed="rId3"/>
          <a:stretch>
            <a:fillRect/>
          </a:stretch>
        </p:blipFill>
        <p:spPr>
          <a:xfrm>
            <a:off x="6096000" y="3621363"/>
            <a:ext cx="2533650" cy="2533650"/>
          </a:xfrm>
          <a:prstGeom prst="rect">
            <a:avLst/>
          </a:prstGeom>
        </p:spPr>
      </p:pic>
    </p:spTree>
    <p:extLst>
      <p:ext uri="{BB962C8B-B14F-4D97-AF65-F5344CB8AC3E}">
        <p14:creationId xmlns:p14="http://schemas.microsoft.com/office/powerpoint/2010/main" val="1418667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a:xfrm>
            <a:off x="670106" y="1253016"/>
            <a:ext cx="10556694" cy="1188595"/>
          </a:xfrm>
        </p:spPr>
        <p:txBody>
          <a:bodyPr/>
          <a:lstStyle/>
          <a:p>
            <a:r>
              <a:rPr lang="en-US" dirty="0"/>
              <a:t>Diabetes Medical Management Plan (DMMP)</a:t>
            </a:r>
          </a:p>
          <a:p>
            <a:endParaRPr lang="en-US" dirty="0"/>
          </a:p>
        </p:txBody>
      </p:sp>
      <p:sp>
        <p:nvSpPr>
          <p:cNvPr id="10" name="Rectangle 9">
            <a:extLst>
              <a:ext uri="{FF2B5EF4-FFF2-40B4-BE49-F238E27FC236}">
                <a16:creationId xmlns:a16="http://schemas.microsoft.com/office/drawing/2014/main" id="{85E48778-CD49-C7A3-FC26-90AB04DFE667}"/>
              </a:ext>
            </a:extLst>
          </p:cNvPr>
          <p:cNvSpPr/>
          <p:nvPr/>
        </p:nvSpPr>
        <p:spPr>
          <a:xfrm>
            <a:off x="801189" y="2643485"/>
            <a:ext cx="5295779" cy="14954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AFA04A7-7007-C5C7-0DA9-829EFB516B0D}"/>
              </a:ext>
            </a:extLst>
          </p:cNvPr>
          <p:cNvSpPr/>
          <p:nvPr/>
        </p:nvSpPr>
        <p:spPr>
          <a:xfrm>
            <a:off x="801189" y="4214515"/>
            <a:ext cx="5295779" cy="14954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D5BFD8A-8247-1509-F009-B98803E3F060}"/>
              </a:ext>
            </a:extLst>
          </p:cNvPr>
          <p:cNvSpPr/>
          <p:nvPr/>
        </p:nvSpPr>
        <p:spPr>
          <a:xfrm>
            <a:off x="6228051" y="2643485"/>
            <a:ext cx="5295779" cy="14954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EBDC6E4-6276-69F9-14C3-3D3FEF150CE7}"/>
              </a:ext>
            </a:extLst>
          </p:cNvPr>
          <p:cNvSpPr/>
          <p:nvPr/>
        </p:nvSpPr>
        <p:spPr>
          <a:xfrm>
            <a:off x="6228051" y="4214515"/>
            <a:ext cx="5295779" cy="14954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3241821"/>
            <a:ext cx="4740890" cy="338554"/>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Basis for all school-based diabetes care plans</a:t>
            </a:r>
          </a:p>
        </p:txBody>
      </p:sp>
      <p:sp>
        <p:nvSpPr>
          <p:cNvPr id="15" name="TextBox 14">
            <a:extLst>
              <a:ext uri="{FF2B5EF4-FFF2-40B4-BE49-F238E27FC236}">
                <a16:creationId xmlns:a16="http://schemas.microsoft.com/office/drawing/2014/main" id="{FFAE603E-3379-E3C7-C378-BF176FB25708}"/>
              </a:ext>
            </a:extLst>
          </p:cNvPr>
          <p:cNvSpPr txBox="1"/>
          <p:nvPr/>
        </p:nvSpPr>
        <p:spPr>
          <a:xfrm>
            <a:off x="1053737" y="4795625"/>
            <a:ext cx="4740890" cy="338554"/>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Individualized</a:t>
            </a:r>
          </a:p>
        </p:txBody>
      </p:sp>
      <p:sp>
        <p:nvSpPr>
          <p:cNvPr id="16" name="TextBox 15">
            <a:extLst>
              <a:ext uri="{FF2B5EF4-FFF2-40B4-BE49-F238E27FC236}">
                <a16:creationId xmlns:a16="http://schemas.microsoft.com/office/drawing/2014/main" id="{75718FAD-BD30-C3EC-5357-CC1989EA5159}"/>
              </a:ext>
            </a:extLst>
          </p:cNvPr>
          <p:cNvSpPr txBox="1"/>
          <p:nvPr/>
        </p:nvSpPr>
        <p:spPr>
          <a:xfrm>
            <a:off x="6467053" y="2995600"/>
            <a:ext cx="4682481" cy="83099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Developed by the student’s personal health care team and parent/guardian and signed by a member of student’s personal health care team</a:t>
            </a:r>
          </a:p>
        </p:txBody>
      </p:sp>
      <p:sp>
        <p:nvSpPr>
          <p:cNvPr id="17" name="TextBox 16">
            <a:extLst>
              <a:ext uri="{FF2B5EF4-FFF2-40B4-BE49-F238E27FC236}">
                <a16:creationId xmlns:a16="http://schemas.microsoft.com/office/drawing/2014/main" id="{3B3B3A9D-BD90-9598-BAD7-0A1537C7BC04}"/>
              </a:ext>
            </a:extLst>
          </p:cNvPr>
          <p:cNvSpPr txBox="1"/>
          <p:nvPr/>
        </p:nvSpPr>
        <p:spPr>
          <a:xfrm>
            <a:off x="6467053" y="4426292"/>
            <a:ext cx="4682481" cy="1077218"/>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Implemented collaboratively by the school diabetes team:</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School nurse / student / parent or guardian / other school personnel  </a:t>
            </a:r>
          </a:p>
        </p:txBody>
      </p:sp>
    </p:spTree>
    <p:extLst>
      <p:ext uri="{BB962C8B-B14F-4D97-AF65-F5344CB8AC3E}">
        <p14:creationId xmlns:p14="http://schemas.microsoft.com/office/powerpoint/2010/main" val="3142743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CC762BA0-104F-EEDD-2F8D-760B69E3AEC6}"/>
              </a:ext>
            </a:extLst>
          </p:cNvPr>
          <p:cNvSpPr/>
          <p:nvPr/>
        </p:nvSpPr>
        <p:spPr>
          <a:xfrm>
            <a:off x="1769045" y="2762712"/>
            <a:ext cx="3925964" cy="274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A4E03D51-55EF-DD1E-0A30-AC54BCBB419C}"/>
              </a:ext>
            </a:extLst>
          </p:cNvPr>
          <p:cNvSpPr>
            <a:spLocks noGrp="1"/>
          </p:cNvSpPr>
          <p:nvPr>
            <p:ph type="body" sz="quarter" idx="10"/>
          </p:nvPr>
        </p:nvSpPr>
        <p:spPr>
          <a:xfrm>
            <a:off x="670106" y="1253016"/>
            <a:ext cx="10059933" cy="840317"/>
          </a:xfrm>
        </p:spPr>
        <p:txBody>
          <a:bodyPr/>
          <a:lstStyle/>
          <a:p>
            <a:r>
              <a:rPr lang="en-US" dirty="0"/>
              <a:t>Diabetes Management</a:t>
            </a:r>
          </a:p>
        </p:txBody>
      </p:sp>
      <p:sp>
        <p:nvSpPr>
          <p:cNvPr id="32" name="Text Placeholder 20">
            <a:extLst>
              <a:ext uri="{FF2B5EF4-FFF2-40B4-BE49-F238E27FC236}">
                <a16:creationId xmlns:a16="http://schemas.microsoft.com/office/drawing/2014/main" id="{D7F6D700-4F62-9B78-E40E-943AC3CE2669}"/>
              </a:ext>
            </a:extLst>
          </p:cNvPr>
          <p:cNvSpPr txBox="1">
            <a:spLocks/>
          </p:cNvSpPr>
          <p:nvPr/>
        </p:nvSpPr>
        <p:spPr>
          <a:xfrm>
            <a:off x="1918941" y="2762712"/>
            <a:ext cx="3639200" cy="2744008"/>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Food</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Not enough insulin or carbs don’t match insulin provided</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Illness, stress, injury</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Side effects from other medications (steroids)</a:t>
            </a:r>
          </a:p>
        </p:txBody>
      </p:sp>
      <p:sp>
        <p:nvSpPr>
          <p:cNvPr id="12" name="Rectangle 11">
            <a:extLst>
              <a:ext uri="{FF2B5EF4-FFF2-40B4-BE49-F238E27FC236}">
                <a16:creationId xmlns:a16="http://schemas.microsoft.com/office/drawing/2014/main" id="{28437ACD-FF0B-7E07-D167-ADBF35212BFD}"/>
              </a:ext>
            </a:extLst>
          </p:cNvPr>
          <p:cNvSpPr/>
          <p:nvPr/>
        </p:nvSpPr>
        <p:spPr>
          <a:xfrm>
            <a:off x="5949247" y="2762712"/>
            <a:ext cx="3925964" cy="274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0">
            <a:extLst>
              <a:ext uri="{FF2B5EF4-FFF2-40B4-BE49-F238E27FC236}">
                <a16:creationId xmlns:a16="http://schemas.microsoft.com/office/drawing/2014/main" id="{36ED0B60-2B9C-064C-875C-A281BF2EA153}"/>
              </a:ext>
            </a:extLst>
          </p:cNvPr>
          <p:cNvSpPr txBox="1">
            <a:spLocks/>
          </p:cNvSpPr>
          <p:nvPr/>
        </p:nvSpPr>
        <p:spPr>
          <a:xfrm>
            <a:off x="6099143" y="2762712"/>
            <a:ext cx="3639200" cy="2744008"/>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Too much insulin</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Carbohydrates don’t match insulin given or didn’t finish all carbohydrates after providing insulin</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Exercise or activity *</a:t>
            </a:r>
          </a:p>
        </p:txBody>
      </p:sp>
      <p:grpSp>
        <p:nvGrpSpPr>
          <p:cNvPr id="24" name="Group 23">
            <a:extLst>
              <a:ext uri="{FF2B5EF4-FFF2-40B4-BE49-F238E27FC236}">
                <a16:creationId xmlns:a16="http://schemas.microsoft.com/office/drawing/2014/main" id="{65DFE15C-D201-AB36-ADE5-4A62FF721DF7}"/>
              </a:ext>
            </a:extLst>
          </p:cNvPr>
          <p:cNvGrpSpPr/>
          <p:nvPr/>
        </p:nvGrpSpPr>
        <p:grpSpPr>
          <a:xfrm>
            <a:off x="1077304" y="2755824"/>
            <a:ext cx="530828" cy="2750895"/>
            <a:chOff x="9070377" y="2461184"/>
            <a:chExt cx="530828" cy="2750895"/>
          </a:xfrm>
        </p:grpSpPr>
        <p:sp>
          <p:nvSpPr>
            <p:cNvPr id="18" name="Chevron 17">
              <a:extLst>
                <a:ext uri="{FF2B5EF4-FFF2-40B4-BE49-F238E27FC236}">
                  <a16:creationId xmlns:a16="http://schemas.microsoft.com/office/drawing/2014/main" id="{83F3E90C-469E-9E5C-FE6F-E56DC2179802}"/>
                </a:ext>
              </a:extLst>
            </p:cNvPr>
            <p:cNvSpPr/>
            <p:nvPr/>
          </p:nvSpPr>
          <p:spPr>
            <a:xfrm rot="16200000">
              <a:off x="9027163" y="2504399"/>
              <a:ext cx="617257" cy="530827"/>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Chevron 18">
              <a:extLst>
                <a:ext uri="{FF2B5EF4-FFF2-40B4-BE49-F238E27FC236}">
                  <a16:creationId xmlns:a16="http://schemas.microsoft.com/office/drawing/2014/main" id="{9F724C25-C598-DDCB-52E2-3F66931183B2}"/>
                </a:ext>
              </a:extLst>
            </p:cNvPr>
            <p:cNvSpPr/>
            <p:nvPr/>
          </p:nvSpPr>
          <p:spPr>
            <a:xfrm rot="16200000">
              <a:off x="9027162" y="2931127"/>
              <a:ext cx="617257" cy="530827"/>
            </a:xfrm>
            <a:prstGeom prst="chevron">
              <a:avLst/>
            </a:prstGeom>
            <a:solidFill>
              <a:schemeClr val="accent1">
                <a:alpha val="90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Chevron 19">
              <a:extLst>
                <a:ext uri="{FF2B5EF4-FFF2-40B4-BE49-F238E27FC236}">
                  <a16:creationId xmlns:a16="http://schemas.microsoft.com/office/drawing/2014/main" id="{8785B4A3-CD24-6C54-5657-21FFD4B73BCF}"/>
                </a:ext>
              </a:extLst>
            </p:cNvPr>
            <p:cNvSpPr/>
            <p:nvPr/>
          </p:nvSpPr>
          <p:spPr>
            <a:xfrm rot="16200000">
              <a:off x="9027162" y="3357855"/>
              <a:ext cx="617257" cy="530827"/>
            </a:xfrm>
            <a:prstGeom prst="chevron">
              <a:avLst/>
            </a:prstGeom>
            <a:solidFill>
              <a:schemeClr val="accent1">
                <a:alpha val="7988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hevron 20">
              <a:extLst>
                <a:ext uri="{FF2B5EF4-FFF2-40B4-BE49-F238E27FC236}">
                  <a16:creationId xmlns:a16="http://schemas.microsoft.com/office/drawing/2014/main" id="{822AB6F2-A39F-9DB3-68F3-0D6243ABC39C}"/>
                </a:ext>
              </a:extLst>
            </p:cNvPr>
            <p:cNvSpPr/>
            <p:nvPr/>
          </p:nvSpPr>
          <p:spPr>
            <a:xfrm rot="16200000">
              <a:off x="9027161" y="3784584"/>
              <a:ext cx="617257" cy="530826"/>
            </a:xfrm>
            <a:prstGeom prst="chevron">
              <a:avLst/>
            </a:prstGeom>
            <a:solidFill>
              <a:schemeClr val="accent1">
                <a:alpha val="6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Chevron 21">
              <a:extLst>
                <a:ext uri="{FF2B5EF4-FFF2-40B4-BE49-F238E27FC236}">
                  <a16:creationId xmlns:a16="http://schemas.microsoft.com/office/drawing/2014/main" id="{88230F34-8F13-A969-9062-FE0512BD2900}"/>
                </a:ext>
              </a:extLst>
            </p:cNvPr>
            <p:cNvSpPr/>
            <p:nvPr/>
          </p:nvSpPr>
          <p:spPr>
            <a:xfrm rot="16200000">
              <a:off x="9027162" y="4211311"/>
              <a:ext cx="617257" cy="530827"/>
            </a:xfrm>
            <a:prstGeom prst="chevron">
              <a:avLst/>
            </a:prstGeom>
            <a:solidFill>
              <a:schemeClr val="accent1">
                <a:alpha val="6025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Chevron 22">
              <a:extLst>
                <a:ext uri="{FF2B5EF4-FFF2-40B4-BE49-F238E27FC236}">
                  <a16:creationId xmlns:a16="http://schemas.microsoft.com/office/drawing/2014/main" id="{A9BA5638-EAB8-13F0-E054-31CECAAB69B3}"/>
                </a:ext>
              </a:extLst>
            </p:cNvPr>
            <p:cNvSpPr/>
            <p:nvPr/>
          </p:nvSpPr>
          <p:spPr>
            <a:xfrm rot="16200000">
              <a:off x="9027163" y="4638037"/>
              <a:ext cx="617257" cy="530827"/>
            </a:xfrm>
            <a:prstGeom prst="chevron">
              <a:avLst/>
            </a:prstGeom>
            <a:solidFill>
              <a:schemeClr val="accent1">
                <a:alpha val="4999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5" name="Group 24">
            <a:extLst>
              <a:ext uri="{FF2B5EF4-FFF2-40B4-BE49-F238E27FC236}">
                <a16:creationId xmlns:a16="http://schemas.microsoft.com/office/drawing/2014/main" id="{F05CFA0C-B888-DCEC-1EFE-7FE5BFA631DD}"/>
              </a:ext>
            </a:extLst>
          </p:cNvPr>
          <p:cNvGrpSpPr/>
          <p:nvPr/>
        </p:nvGrpSpPr>
        <p:grpSpPr>
          <a:xfrm rot="10800000">
            <a:off x="9990180" y="2755824"/>
            <a:ext cx="530828" cy="2750895"/>
            <a:chOff x="9070377" y="2461184"/>
            <a:chExt cx="530828" cy="2750895"/>
          </a:xfrm>
        </p:grpSpPr>
        <p:sp>
          <p:nvSpPr>
            <p:cNvPr id="26" name="Chevron 25">
              <a:extLst>
                <a:ext uri="{FF2B5EF4-FFF2-40B4-BE49-F238E27FC236}">
                  <a16:creationId xmlns:a16="http://schemas.microsoft.com/office/drawing/2014/main" id="{C1110877-CB45-F7E5-9878-AB3046942D7E}"/>
                </a:ext>
              </a:extLst>
            </p:cNvPr>
            <p:cNvSpPr/>
            <p:nvPr/>
          </p:nvSpPr>
          <p:spPr>
            <a:xfrm rot="16200000">
              <a:off x="9027163" y="2504399"/>
              <a:ext cx="617257" cy="530827"/>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Chevron 26">
              <a:extLst>
                <a:ext uri="{FF2B5EF4-FFF2-40B4-BE49-F238E27FC236}">
                  <a16:creationId xmlns:a16="http://schemas.microsoft.com/office/drawing/2014/main" id="{A1306BEC-665E-3A56-FF1F-38D2C4E151C0}"/>
                </a:ext>
              </a:extLst>
            </p:cNvPr>
            <p:cNvSpPr/>
            <p:nvPr/>
          </p:nvSpPr>
          <p:spPr>
            <a:xfrm rot="16200000">
              <a:off x="9027162" y="2931127"/>
              <a:ext cx="617257" cy="530827"/>
            </a:xfrm>
            <a:prstGeom prst="chevron">
              <a:avLst/>
            </a:prstGeom>
            <a:solidFill>
              <a:schemeClr val="accent1">
                <a:alpha val="90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Chevron 28">
              <a:extLst>
                <a:ext uri="{FF2B5EF4-FFF2-40B4-BE49-F238E27FC236}">
                  <a16:creationId xmlns:a16="http://schemas.microsoft.com/office/drawing/2014/main" id="{434E15D1-7552-E3B5-9F80-743494A39BEF}"/>
                </a:ext>
              </a:extLst>
            </p:cNvPr>
            <p:cNvSpPr/>
            <p:nvPr/>
          </p:nvSpPr>
          <p:spPr>
            <a:xfrm rot="16200000">
              <a:off x="9027162" y="3357855"/>
              <a:ext cx="617257" cy="530827"/>
            </a:xfrm>
            <a:prstGeom prst="chevron">
              <a:avLst/>
            </a:prstGeom>
            <a:solidFill>
              <a:schemeClr val="accent1">
                <a:alpha val="7988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Chevron 29">
              <a:extLst>
                <a:ext uri="{FF2B5EF4-FFF2-40B4-BE49-F238E27FC236}">
                  <a16:creationId xmlns:a16="http://schemas.microsoft.com/office/drawing/2014/main" id="{0A3A3382-3013-02A0-18EF-F33BF4FF970E}"/>
                </a:ext>
              </a:extLst>
            </p:cNvPr>
            <p:cNvSpPr/>
            <p:nvPr/>
          </p:nvSpPr>
          <p:spPr>
            <a:xfrm rot="16200000">
              <a:off x="9027161" y="3784584"/>
              <a:ext cx="617257" cy="530826"/>
            </a:xfrm>
            <a:prstGeom prst="chevron">
              <a:avLst/>
            </a:prstGeom>
            <a:solidFill>
              <a:schemeClr val="accent1">
                <a:alpha val="6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Chevron 30">
              <a:extLst>
                <a:ext uri="{FF2B5EF4-FFF2-40B4-BE49-F238E27FC236}">
                  <a16:creationId xmlns:a16="http://schemas.microsoft.com/office/drawing/2014/main" id="{C9BFFCF7-49CB-46BD-C791-C781BFCE66DF}"/>
                </a:ext>
              </a:extLst>
            </p:cNvPr>
            <p:cNvSpPr/>
            <p:nvPr/>
          </p:nvSpPr>
          <p:spPr>
            <a:xfrm rot="16200000">
              <a:off x="9027162" y="4211311"/>
              <a:ext cx="617257" cy="530827"/>
            </a:xfrm>
            <a:prstGeom prst="chevron">
              <a:avLst/>
            </a:prstGeom>
            <a:solidFill>
              <a:schemeClr val="accent1">
                <a:alpha val="6025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Chevron 32">
              <a:extLst>
                <a:ext uri="{FF2B5EF4-FFF2-40B4-BE49-F238E27FC236}">
                  <a16:creationId xmlns:a16="http://schemas.microsoft.com/office/drawing/2014/main" id="{D1F2FEDA-79D3-D266-0827-E3B957CDDAF4}"/>
                </a:ext>
              </a:extLst>
            </p:cNvPr>
            <p:cNvSpPr/>
            <p:nvPr/>
          </p:nvSpPr>
          <p:spPr>
            <a:xfrm rot="16200000">
              <a:off x="9027163" y="4638037"/>
              <a:ext cx="617257" cy="530827"/>
            </a:xfrm>
            <a:prstGeom prst="chevron">
              <a:avLst/>
            </a:prstGeom>
            <a:solidFill>
              <a:schemeClr val="accent1">
                <a:alpha val="4999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4" name="TextBox 33">
            <a:extLst>
              <a:ext uri="{FF2B5EF4-FFF2-40B4-BE49-F238E27FC236}">
                <a16:creationId xmlns:a16="http://schemas.microsoft.com/office/drawing/2014/main" id="{FD684395-FF14-3DFB-1122-FCB04012A759}"/>
              </a:ext>
            </a:extLst>
          </p:cNvPr>
          <p:cNvSpPr txBox="1"/>
          <p:nvPr/>
        </p:nvSpPr>
        <p:spPr>
          <a:xfrm rot="16200000">
            <a:off x="-479369" y="3950052"/>
            <a:ext cx="2744009" cy="369332"/>
          </a:xfrm>
          <a:prstGeom prst="rect">
            <a:avLst/>
          </a:prstGeom>
          <a:noFill/>
        </p:spPr>
        <p:txBody>
          <a:bodyPr wrap="square" rtlCol="0">
            <a:spAutoFit/>
          </a:bodyPr>
          <a:lstStyle/>
          <a:p>
            <a:pPr algn="ctr"/>
            <a:r>
              <a:rPr lang="en-US" sz="1800" dirty="0">
                <a:latin typeface="Arial" panose="020B0604020202020204" pitchFamily="34" charset="0"/>
                <a:cs typeface="Arial" panose="020B0604020202020204" pitchFamily="34" charset="0"/>
              </a:rPr>
              <a:t>GLUCOSE RAISING</a:t>
            </a:r>
          </a:p>
        </p:txBody>
      </p:sp>
      <p:sp>
        <p:nvSpPr>
          <p:cNvPr id="35" name="TextBox 34">
            <a:extLst>
              <a:ext uri="{FF2B5EF4-FFF2-40B4-BE49-F238E27FC236}">
                <a16:creationId xmlns:a16="http://schemas.microsoft.com/office/drawing/2014/main" id="{9C57A390-786F-C73D-560A-BFE23F57B069}"/>
              </a:ext>
            </a:extLst>
          </p:cNvPr>
          <p:cNvSpPr txBox="1"/>
          <p:nvPr/>
        </p:nvSpPr>
        <p:spPr>
          <a:xfrm rot="5400000">
            <a:off x="9333668" y="3943163"/>
            <a:ext cx="2744009" cy="369332"/>
          </a:xfrm>
          <a:prstGeom prst="rect">
            <a:avLst/>
          </a:prstGeom>
          <a:noFill/>
        </p:spPr>
        <p:txBody>
          <a:bodyPr wrap="square" rtlCol="0">
            <a:spAutoFit/>
          </a:bodyPr>
          <a:lstStyle/>
          <a:p>
            <a:pPr algn="ctr"/>
            <a:r>
              <a:rPr lang="en-US" sz="1800" dirty="0">
                <a:latin typeface="Arial" panose="020B0604020202020204" pitchFamily="34" charset="0"/>
                <a:cs typeface="Arial" panose="020B0604020202020204" pitchFamily="34" charset="0"/>
              </a:rPr>
              <a:t>GLUCOSE LOWERING</a:t>
            </a:r>
          </a:p>
        </p:txBody>
      </p:sp>
      <p:sp>
        <p:nvSpPr>
          <p:cNvPr id="36" name="TextBox 35">
            <a:extLst>
              <a:ext uri="{FF2B5EF4-FFF2-40B4-BE49-F238E27FC236}">
                <a16:creationId xmlns:a16="http://schemas.microsoft.com/office/drawing/2014/main" id="{DCCF87CA-5FCA-F4D1-F0E4-F40298EDCBE7}"/>
              </a:ext>
            </a:extLst>
          </p:cNvPr>
          <p:cNvSpPr txBox="1"/>
          <p:nvPr/>
        </p:nvSpPr>
        <p:spPr>
          <a:xfrm>
            <a:off x="1769045" y="2223514"/>
            <a:ext cx="8106166" cy="461665"/>
          </a:xfrm>
          <a:prstGeom prst="rect">
            <a:avLst/>
          </a:prstGeom>
          <a:noFill/>
        </p:spPr>
        <p:txBody>
          <a:bodyPr wrap="square" rtlCol="0">
            <a:spAutoFit/>
          </a:bodyPr>
          <a:lstStyle/>
          <a:p>
            <a:pPr algn="ctr"/>
            <a:r>
              <a:rPr lang="en-US" altLang="en-US" sz="2400" b="1" kern="0" dirty="0">
                <a:solidFill>
                  <a:schemeClr val="accent1"/>
                </a:solidFill>
                <a:latin typeface="Arial" panose="020B0604020202020204" pitchFamily="34" charset="0"/>
                <a:cs typeface="Arial" panose="020B0604020202020204" pitchFamily="34" charset="0"/>
              </a:rPr>
              <a:t>CONSTANT JUGGLING 24/7</a:t>
            </a:r>
          </a:p>
        </p:txBody>
      </p:sp>
      <p:sp>
        <p:nvSpPr>
          <p:cNvPr id="37" name="Rectangle 2">
            <a:extLst>
              <a:ext uri="{FF2B5EF4-FFF2-40B4-BE49-F238E27FC236}">
                <a16:creationId xmlns:a16="http://schemas.microsoft.com/office/drawing/2014/main" id="{C39EF9C4-C363-17BF-C2BD-36025F713846}"/>
              </a:ext>
            </a:extLst>
          </p:cNvPr>
          <p:cNvSpPr txBox="1">
            <a:spLocks noChangeArrowheads="1"/>
          </p:cNvSpPr>
          <p:nvPr/>
        </p:nvSpPr>
        <p:spPr bwMode="auto">
          <a:xfrm>
            <a:off x="1769045" y="5584253"/>
            <a:ext cx="8106166" cy="617257"/>
          </a:xfrm>
          <a:prstGeom prst="rect">
            <a:avLst/>
          </a:prstGeom>
          <a:noFill/>
          <a:ln>
            <a:noFill/>
          </a:ln>
        </p:spPr>
        <p:txBody>
          <a:bodyPr anchor="b"/>
          <a:lstStyle>
            <a:lvl1pPr algn="ctr" rtl="0" eaLnBrk="0" fontAlgn="base" hangingPunct="0">
              <a:spcBef>
                <a:spcPct val="0"/>
              </a:spcBef>
              <a:spcAft>
                <a:spcPct val="0"/>
              </a:spcAft>
              <a:defRPr sz="3600" b="1">
                <a:solidFill>
                  <a:schemeClr val="tx2"/>
                </a:solidFill>
                <a:latin typeface="+mj-lt"/>
                <a:ea typeface="+mj-ea"/>
                <a:cs typeface="+mj-cs"/>
              </a:defRPr>
            </a:lvl1pPr>
            <a:lvl2pPr algn="ctr" rtl="0" eaLnBrk="0" fontAlgn="base" hangingPunct="0">
              <a:spcBef>
                <a:spcPct val="0"/>
              </a:spcBef>
              <a:spcAft>
                <a:spcPct val="0"/>
              </a:spcAft>
              <a:defRPr sz="3600" b="1">
                <a:solidFill>
                  <a:schemeClr val="tx2"/>
                </a:solidFill>
                <a:latin typeface="Tahoma" pitchFamily="34" charset="0"/>
              </a:defRPr>
            </a:lvl2pPr>
            <a:lvl3pPr algn="ctr" rtl="0" eaLnBrk="0" fontAlgn="base" hangingPunct="0">
              <a:spcBef>
                <a:spcPct val="0"/>
              </a:spcBef>
              <a:spcAft>
                <a:spcPct val="0"/>
              </a:spcAft>
              <a:defRPr sz="3600" b="1">
                <a:solidFill>
                  <a:schemeClr val="tx2"/>
                </a:solidFill>
                <a:latin typeface="Tahoma" pitchFamily="34" charset="0"/>
              </a:defRPr>
            </a:lvl3pPr>
            <a:lvl4pPr algn="ctr" rtl="0" eaLnBrk="0" fontAlgn="base" hangingPunct="0">
              <a:spcBef>
                <a:spcPct val="0"/>
              </a:spcBef>
              <a:spcAft>
                <a:spcPct val="0"/>
              </a:spcAft>
              <a:defRPr sz="3600" b="1">
                <a:solidFill>
                  <a:schemeClr val="tx2"/>
                </a:solidFill>
                <a:latin typeface="Tahoma" pitchFamily="34" charset="0"/>
              </a:defRPr>
            </a:lvl4pPr>
            <a:lvl5pPr algn="ctr" rtl="0" eaLnBrk="0" fontAlgn="base" hangingPunct="0">
              <a:spcBef>
                <a:spcPct val="0"/>
              </a:spcBef>
              <a:spcAft>
                <a:spcPct val="0"/>
              </a:spcAft>
              <a:defRPr sz="3600" b="1">
                <a:solidFill>
                  <a:schemeClr val="tx2"/>
                </a:solidFill>
                <a:latin typeface="Tahoma" pitchFamily="34" charset="0"/>
              </a:defRPr>
            </a:lvl5pPr>
            <a:lvl6pPr marL="457200" algn="ctr" rtl="0" fontAlgn="base">
              <a:spcBef>
                <a:spcPct val="0"/>
              </a:spcBef>
              <a:spcAft>
                <a:spcPct val="0"/>
              </a:spcAft>
              <a:defRPr sz="3600" b="1">
                <a:solidFill>
                  <a:schemeClr val="tx2"/>
                </a:solidFill>
                <a:latin typeface="Tahoma" pitchFamily="34" charset="0"/>
              </a:defRPr>
            </a:lvl6pPr>
            <a:lvl7pPr marL="914400" algn="ctr" rtl="0" fontAlgn="base">
              <a:spcBef>
                <a:spcPct val="0"/>
              </a:spcBef>
              <a:spcAft>
                <a:spcPct val="0"/>
              </a:spcAft>
              <a:defRPr sz="3600" b="1">
                <a:solidFill>
                  <a:schemeClr val="tx2"/>
                </a:solidFill>
                <a:latin typeface="Tahoma" pitchFamily="34" charset="0"/>
              </a:defRPr>
            </a:lvl7pPr>
            <a:lvl8pPr marL="1371600" algn="ctr" rtl="0" fontAlgn="base">
              <a:spcBef>
                <a:spcPct val="0"/>
              </a:spcBef>
              <a:spcAft>
                <a:spcPct val="0"/>
              </a:spcAft>
              <a:defRPr sz="3600" b="1">
                <a:solidFill>
                  <a:schemeClr val="tx2"/>
                </a:solidFill>
                <a:latin typeface="Tahoma" pitchFamily="34" charset="0"/>
              </a:defRPr>
            </a:lvl8pPr>
            <a:lvl9pPr marL="1828800" algn="ctr" rtl="0" fontAlgn="base">
              <a:spcBef>
                <a:spcPct val="0"/>
              </a:spcBef>
              <a:spcAft>
                <a:spcPct val="0"/>
              </a:spcAft>
              <a:defRPr sz="3600" b="1">
                <a:solidFill>
                  <a:schemeClr val="tx2"/>
                </a:solidFill>
                <a:latin typeface="Tahoma" pitchFamily="34" charset="0"/>
              </a:defRPr>
            </a:lvl9pPr>
          </a:lstStyle>
          <a:p>
            <a:pPr algn="l" eaLnBrk="1" hangingPunct="1">
              <a:defRPr/>
            </a:pPr>
            <a:r>
              <a:rPr lang="en-US" altLang="en-US" sz="1400" b="0" kern="0" dirty="0">
                <a:solidFill>
                  <a:srgbClr val="000000"/>
                </a:solidFill>
                <a:latin typeface="Arial" panose="020B0604020202020204" pitchFamily="34" charset="0"/>
                <a:cs typeface="Arial" panose="020B0604020202020204" pitchFamily="34" charset="0"/>
              </a:rPr>
              <a:t>* Physical activity generally lowers blood glucose. However, certain activities may raise blood glucose for some students.  </a:t>
            </a:r>
          </a:p>
        </p:txBody>
      </p:sp>
    </p:spTree>
    <p:extLst>
      <p:ext uri="{BB962C8B-B14F-4D97-AF65-F5344CB8AC3E}">
        <p14:creationId xmlns:p14="http://schemas.microsoft.com/office/powerpoint/2010/main" val="1919700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3996265" cy="3827394"/>
          </a:xfrm>
        </p:spPr>
        <p:txBody>
          <a:bodyPr/>
          <a:lstStyle/>
          <a:p>
            <a:pPr marL="0" indent="0">
              <a:buNone/>
            </a:pPr>
            <a:r>
              <a:rPr lang="en-US" b="1" dirty="0">
                <a:solidFill>
                  <a:schemeClr val="accent1"/>
                </a:solidFill>
              </a:rPr>
              <a:t>ROUTINE CARE:</a:t>
            </a:r>
          </a:p>
          <a:p>
            <a:r>
              <a:rPr lang="en-US" dirty="0"/>
              <a:t>Many students will be able to handle all or almost all routine diabetes care by themselves</a:t>
            </a:r>
          </a:p>
          <a:p>
            <a:r>
              <a:rPr lang="en-US" dirty="0"/>
              <a:t>Some students will need school staff to perform or assist with routine diabetes care</a:t>
            </a:r>
          </a:p>
          <a:p>
            <a:r>
              <a:rPr lang="en-US" dirty="0"/>
              <a:t>Care needs will be outlined in the Diabetes Medical Management Plan (DMMP) for each student</a:t>
            </a:r>
          </a:p>
          <a:p>
            <a:pPr marL="0" indent="0">
              <a:buNone/>
            </a:pPr>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Diabetes Management</a:t>
            </a:r>
          </a:p>
        </p:txBody>
      </p:sp>
      <p:sp>
        <p:nvSpPr>
          <p:cNvPr id="5" name="Text Placeholder 1">
            <a:extLst>
              <a:ext uri="{FF2B5EF4-FFF2-40B4-BE49-F238E27FC236}">
                <a16:creationId xmlns:a16="http://schemas.microsoft.com/office/drawing/2014/main" id="{54982A6F-CA1B-E5C6-0C37-23F975961FEA}"/>
              </a:ext>
            </a:extLst>
          </p:cNvPr>
          <p:cNvSpPr txBox="1">
            <a:spLocks/>
          </p:cNvSpPr>
          <p:nvPr/>
        </p:nvSpPr>
        <p:spPr>
          <a:xfrm>
            <a:off x="7329806" y="2179829"/>
            <a:ext cx="3996265" cy="1316001"/>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b="1" dirty="0">
                <a:solidFill>
                  <a:schemeClr val="accent1"/>
                </a:solidFill>
              </a:rPr>
              <a:t>EMERGENCY CARE:</a:t>
            </a:r>
          </a:p>
          <a:p>
            <a:r>
              <a:rPr lang="en-US" dirty="0"/>
              <a:t>ALL students with diabetes will need help in the event of an emergency situation</a:t>
            </a:r>
          </a:p>
        </p:txBody>
      </p:sp>
      <p:pic>
        <p:nvPicPr>
          <p:cNvPr id="6" name="Picture 5">
            <a:extLst>
              <a:ext uri="{FF2B5EF4-FFF2-40B4-BE49-F238E27FC236}">
                <a16:creationId xmlns:a16="http://schemas.microsoft.com/office/drawing/2014/main" id="{E1B6F976-103E-0FCE-1B0C-A3715BAC77B5}"/>
              </a:ext>
            </a:extLst>
          </p:cNvPr>
          <p:cNvPicPr>
            <a:picLocks noChangeAspect="1"/>
          </p:cNvPicPr>
          <p:nvPr/>
        </p:nvPicPr>
        <p:blipFill>
          <a:blip r:embed="rId3"/>
          <a:stretch>
            <a:fillRect/>
          </a:stretch>
        </p:blipFill>
        <p:spPr>
          <a:xfrm>
            <a:off x="781232" y="2250949"/>
            <a:ext cx="977900" cy="977900"/>
          </a:xfrm>
          <a:prstGeom prst="rect">
            <a:avLst/>
          </a:prstGeom>
        </p:spPr>
      </p:pic>
      <p:pic>
        <p:nvPicPr>
          <p:cNvPr id="7" name="Picture 6">
            <a:extLst>
              <a:ext uri="{FF2B5EF4-FFF2-40B4-BE49-F238E27FC236}">
                <a16:creationId xmlns:a16="http://schemas.microsoft.com/office/drawing/2014/main" id="{F397AF94-29A5-A519-459F-2939137EC069}"/>
              </a:ext>
            </a:extLst>
          </p:cNvPr>
          <p:cNvPicPr>
            <a:picLocks noChangeAspect="1"/>
          </p:cNvPicPr>
          <p:nvPr/>
        </p:nvPicPr>
        <p:blipFill>
          <a:blip r:embed="rId4"/>
          <a:stretch>
            <a:fillRect/>
          </a:stretch>
        </p:blipFill>
        <p:spPr>
          <a:xfrm>
            <a:off x="6096000" y="2250949"/>
            <a:ext cx="977900" cy="977900"/>
          </a:xfrm>
          <a:prstGeom prst="rect">
            <a:avLst/>
          </a:prstGeom>
        </p:spPr>
      </p:pic>
    </p:spTree>
    <p:extLst>
      <p:ext uri="{BB962C8B-B14F-4D97-AF65-F5344CB8AC3E}">
        <p14:creationId xmlns:p14="http://schemas.microsoft.com/office/powerpoint/2010/main" val="2977671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AA7A84-2C73-A58F-3903-D7EBF3C44A27}"/>
              </a:ext>
            </a:extLst>
          </p:cNvPr>
          <p:cNvSpPr>
            <a:spLocks noGrp="1"/>
          </p:cNvSpPr>
          <p:nvPr>
            <p:ph type="body" sz="quarter" idx="10"/>
          </p:nvPr>
        </p:nvSpPr>
        <p:spPr/>
        <p:txBody>
          <a:bodyPr/>
          <a:lstStyle/>
          <a:p>
            <a:r>
              <a:rPr lang="en-US" dirty="0"/>
              <a:t>Hypoglycemia: </a:t>
            </a:r>
            <a:br>
              <a:rPr lang="en-US" dirty="0"/>
            </a:br>
            <a:r>
              <a:rPr lang="en-US" dirty="0"/>
              <a:t>Possible Signs and Symptoms</a:t>
            </a:r>
          </a:p>
          <a:p>
            <a:endParaRPr lang="en-US" dirty="0"/>
          </a:p>
        </p:txBody>
      </p:sp>
      <p:sp>
        <p:nvSpPr>
          <p:cNvPr id="4" name="Rectangle 3">
            <a:extLst>
              <a:ext uri="{FF2B5EF4-FFF2-40B4-BE49-F238E27FC236}">
                <a16:creationId xmlns:a16="http://schemas.microsoft.com/office/drawing/2014/main" id="{8FF2C907-DBEF-45E9-576C-AD3E43960C34}"/>
              </a:ext>
            </a:extLst>
          </p:cNvPr>
          <p:cNvSpPr/>
          <p:nvPr/>
        </p:nvSpPr>
        <p:spPr>
          <a:xfrm>
            <a:off x="759118" y="2690235"/>
            <a:ext cx="5020010"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7" name="Text Placeholder 4">
            <a:extLst>
              <a:ext uri="{FF2B5EF4-FFF2-40B4-BE49-F238E27FC236}">
                <a16:creationId xmlns:a16="http://schemas.microsoft.com/office/drawing/2014/main" id="{2D104E8E-A1BF-88B9-A570-07DB3ABB9A89}"/>
              </a:ext>
            </a:extLst>
          </p:cNvPr>
          <p:cNvSpPr txBox="1">
            <a:spLocks/>
          </p:cNvSpPr>
          <p:nvPr/>
        </p:nvSpPr>
        <p:spPr>
          <a:xfrm>
            <a:off x="925370" y="2913781"/>
            <a:ext cx="4642310"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Mild to Moderate Symptoms</a:t>
            </a:r>
          </a:p>
        </p:txBody>
      </p:sp>
      <p:cxnSp>
        <p:nvCxnSpPr>
          <p:cNvPr id="12" name="Straight Connector 11">
            <a:extLst>
              <a:ext uri="{FF2B5EF4-FFF2-40B4-BE49-F238E27FC236}">
                <a16:creationId xmlns:a16="http://schemas.microsoft.com/office/drawing/2014/main" id="{4C62679F-3949-5BF4-0CCA-C91B47419BB7}"/>
              </a:ext>
            </a:extLst>
          </p:cNvPr>
          <p:cNvCxnSpPr>
            <a:cxnSpLocks/>
          </p:cNvCxnSpPr>
          <p:nvPr/>
        </p:nvCxnSpPr>
        <p:spPr>
          <a:xfrm>
            <a:off x="947900" y="3355349"/>
            <a:ext cx="451818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 Placeholder 4">
            <a:extLst>
              <a:ext uri="{FF2B5EF4-FFF2-40B4-BE49-F238E27FC236}">
                <a16:creationId xmlns:a16="http://schemas.microsoft.com/office/drawing/2014/main" id="{EA6D9EAF-FADB-816A-AF45-0EC003F3F6DD}"/>
              </a:ext>
            </a:extLst>
          </p:cNvPr>
          <p:cNvSpPr txBox="1">
            <a:spLocks/>
          </p:cNvSpPr>
          <p:nvPr/>
        </p:nvSpPr>
        <p:spPr>
          <a:xfrm>
            <a:off x="932953" y="3412684"/>
            <a:ext cx="2253608" cy="21922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Extreme Hunger</a:t>
            </a:r>
          </a:p>
          <a:p>
            <a:pPr marL="285750" indent="-285750">
              <a:lnSpc>
                <a:spcPct val="100000"/>
              </a:lnSpc>
              <a:spcBef>
                <a:spcPts val="0"/>
              </a:spcBef>
              <a:buFont typeface="Wingdings" pitchFamily="2" charset="2"/>
              <a:buChar char="§"/>
            </a:pPr>
            <a:r>
              <a:rPr lang="en-US" sz="1400" b="0" dirty="0"/>
              <a:t>Shakiness</a:t>
            </a:r>
          </a:p>
          <a:p>
            <a:pPr marL="285750" indent="-285750">
              <a:lnSpc>
                <a:spcPct val="100000"/>
              </a:lnSpc>
              <a:spcBef>
                <a:spcPts val="0"/>
              </a:spcBef>
              <a:buFont typeface="Wingdings" pitchFamily="2" charset="2"/>
              <a:buChar char="§"/>
            </a:pPr>
            <a:r>
              <a:rPr lang="en-US" sz="1400" b="0" dirty="0"/>
              <a:t>Weakness</a:t>
            </a:r>
          </a:p>
          <a:p>
            <a:pPr marL="285750" indent="-285750">
              <a:lnSpc>
                <a:spcPct val="100000"/>
              </a:lnSpc>
              <a:spcBef>
                <a:spcPts val="0"/>
              </a:spcBef>
              <a:buFont typeface="Wingdings" pitchFamily="2" charset="2"/>
              <a:buChar char="§"/>
            </a:pPr>
            <a:r>
              <a:rPr lang="en-US" sz="1400" b="0" dirty="0"/>
              <a:t>Paleness</a:t>
            </a:r>
          </a:p>
          <a:p>
            <a:pPr marL="285750" indent="-285750">
              <a:lnSpc>
                <a:spcPct val="100000"/>
              </a:lnSpc>
              <a:spcBef>
                <a:spcPts val="0"/>
              </a:spcBef>
              <a:buFont typeface="Wingdings" pitchFamily="2" charset="2"/>
              <a:buChar char="§"/>
            </a:pPr>
            <a:r>
              <a:rPr lang="en-US" sz="1400" b="0" dirty="0"/>
              <a:t>Dizzy or lightheaded</a:t>
            </a:r>
          </a:p>
          <a:p>
            <a:pPr marL="285750" indent="-285750">
              <a:lnSpc>
                <a:spcPct val="100000"/>
              </a:lnSpc>
              <a:spcBef>
                <a:spcPts val="0"/>
              </a:spcBef>
              <a:buFont typeface="Wingdings" pitchFamily="2" charset="2"/>
              <a:buChar char="§"/>
            </a:pPr>
            <a:r>
              <a:rPr lang="en-US" sz="1400" b="0" dirty="0"/>
              <a:t>Increased heart rate</a:t>
            </a:r>
          </a:p>
          <a:p>
            <a:pPr marL="285750" indent="-285750">
              <a:lnSpc>
                <a:spcPct val="100000"/>
              </a:lnSpc>
              <a:spcBef>
                <a:spcPts val="0"/>
              </a:spcBef>
              <a:buFont typeface="Wingdings" pitchFamily="2" charset="2"/>
              <a:buChar char="§"/>
            </a:pPr>
            <a:r>
              <a:rPr lang="en-US" sz="1400" b="0" dirty="0"/>
              <a:t>Yawning</a:t>
            </a:r>
          </a:p>
          <a:p>
            <a:pPr marL="285750" indent="-285750">
              <a:lnSpc>
                <a:spcPct val="100000"/>
              </a:lnSpc>
              <a:spcBef>
                <a:spcPts val="0"/>
              </a:spcBef>
              <a:buFont typeface="Wingdings" pitchFamily="2" charset="2"/>
              <a:buChar char="§"/>
            </a:pPr>
            <a:r>
              <a:rPr lang="en-US" sz="1400" b="0" dirty="0"/>
              <a:t>Irritability/frustration</a:t>
            </a:r>
          </a:p>
          <a:p>
            <a:pPr marL="285750" indent="-285750">
              <a:lnSpc>
                <a:spcPct val="100000"/>
              </a:lnSpc>
              <a:spcBef>
                <a:spcPts val="0"/>
              </a:spcBef>
              <a:buFont typeface="Wingdings" pitchFamily="2" charset="2"/>
              <a:buChar char="§"/>
            </a:pPr>
            <a:r>
              <a:rPr lang="en-US" sz="1400" b="0" dirty="0"/>
              <a:t>Extreme tiredness/fatigue</a:t>
            </a:r>
          </a:p>
          <a:p>
            <a:pPr marL="285750" indent="-285750">
              <a:lnSpc>
                <a:spcPct val="100000"/>
              </a:lnSpc>
              <a:spcBef>
                <a:spcPts val="0"/>
              </a:spcBef>
              <a:buFont typeface="Wingdings" pitchFamily="2" charset="2"/>
              <a:buChar char="§"/>
            </a:pPr>
            <a:endParaRPr lang="en-US" sz="1400" b="0" dirty="0"/>
          </a:p>
        </p:txBody>
      </p:sp>
      <p:sp>
        <p:nvSpPr>
          <p:cNvPr id="26" name="Rectangle 25">
            <a:extLst>
              <a:ext uri="{FF2B5EF4-FFF2-40B4-BE49-F238E27FC236}">
                <a16:creationId xmlns:a16="http://schemas.microsoft.com/office/drawing/2014/main" id="{ADCFA92E-642C-3083-FF7B-040A983FBBD2}"/>
              </a:ext>
            </a:extLst>
          </p:cNvPr>
          <p:cNvSpPr/>
          <p:nvPr/>
        </p:nvSpPr>
        <p:spPr>
          <a:xfrm>
            <a:off x="6096000" y="2690235"/>
            <a:ext cx="5020010"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27" name="Text Placeholder 4">
            <a:extLst>
              <a:ext uri="{FF2B5EF4-FFF2-40B4-BE49-F238E27FC236}">
                <a16:creationId xmlns:a16="http://schemas.microsoft.com/office/drawing/2014/main" id="{334CD007-AD36-22C8-8C01-4C377198518A}"/>
              </a:ext>
            </a:extLst>
          </p:cNvPr>
          <p:cNvSpPr txBox="1">
            <a:spLocks/>
          </p:cNvSpPr>
          <p:nvPr/>
        </p:nvSpPr>
        <p:spPr>
          <a:xfrm>
            <a:off x="6262252"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Severe Symptoms</a:t>
            </a:r>
          </a:p>
        </p:txBody>
      </p:sp>
      <p:cxnSp>
        <p:nvCxnSpPr>
          <p:cNvPr id="28" name="Straight Connector 27">
            <a:extLst>
              <a:ext uri="{FF2B5EF4-FFF2-40B4-BE49-F238E27FC236}">
                <a16:creationId xmlns:a16="http://schemas.microsoft.com/office/drawing/2014/main" id="{23EF4D12-208B-0813-DD80-E5B5D778B52C}"/>
              </a:ext>
            </a:extLst>
          </p:cNvPr>
          <p:cNvCxnSpPr>
            <a:cxnSpLocks/>
          </p:cNvCxnSpPr>
          <p:nvPr/>
        </p:nvCxnSpPr>
        <p:spPr>
          <a:xfrm>
            <a:off x="6284782" y="3355349"/>
            <a:ext cx="458641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Text Placeholder 4">
            <a:extLst>
              <a:ext uri="{FF2B5EF4-FFF2-40B4-BE49-F238E27FC236}">
                <a16:creationId xmlns:a16="http://schemas.microsoft.com/office/drawing/2014/main" id="{C4ADA7CD-5F05-67E8-70F9-D703C5B83559}"/>
              </a:ext>
            </a:extLst>
          </p:cNvPr>
          <p:cNvSpPr txBox="1">
            <a:spLocks/>
          </p:cNvSpPr>
          <p:nvPr/>
        </p:nvSpPr>
        <p:spPr>
          <a:xfrm>
            <a:off x="6269834"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Inability to eat or drink</a:t>
            </a:r>
          </a:p>
          <a:p>
            <a:pPr marL="285750" indent="-285750">
              <a:lnSpc>
                <a:spcPct val="100000"/>
              </a:lnSpc>
              <a:spcBef>
                <a:spcPts val="0"/>
              </a:spcBef>
              <a:buFont typeface="Wingdings" pitchFamily="2" charset="2"/>
              <a:buChar char="§"/>
            </a:pPr>
            <a:r>
              <a:rPr lang="en-US" sz="1400" b="0" dirty="0"/>
              <a:t>Unconscious</a:t>
            </a:r>
          </a:p>
          <a:p>
            <a:pPr marL="285750" indent="-285750">
              <a:lnSpc>
                <a:spcPct val="100000"/>
              </a:lnSpc>
              <a:spcBef>
                <a:spcPts val="0"/>
              </a:spcBef>
              <a:buFont typeface="Wingdings" pitchFamily="2" charset="2"/>
              <a:buChar char="§"/>
            </a:pPr>
            <a:r>
              <a:rPr lang="en-US" sz="1400" b="0" dirty="0"/>
              <a:t>Unresponsive</a:t>
            </a:r>
          </a:p>
          <a:p>
            <a:pPr marL="285750" indent="-285750">
              <a:lnSpc>
                <a:spcPct val="100000"/>
              </a:lnSpc>
              <a:spcBef>
                <a:spcPts val="0"/>
              </a:spcBef>
              <a:buFont typeface="Wingdings" pitchFamily="2" charset="2"/>
              <a:buChar char="§"/>
            </a:pPr>
            <a:r>
              <a:rPr lang="en-US" sz="1400" b="0" dirty="0"/>
              <a:t>Seizure activity or convulsions (jerking movements)</a:t>
            </a:r>
          </a:p>
        </p:txBody>
      </p:sp>
      <p:sp>
        <p:nvSpPr>
          <p:cNvPr id="6" name="Text Placeholder 4">
            <a:extLst>
              <a:ext uri="{FF2B5EF4-FFF2-40B4-BE49-F238E27FC236}">
                <a16:creationId xmlns:a16="http://schemas.microsoft.com/office/drawing/2014/main" id="{F86F820A-D589-3049-18D0-7C6D3BCF71EB}"/>
              </a:ext>
            </a:extLst>
          </p:cNvPr>
          <p:cNvSpPr txBox="1">
            <a:spLocks/>
          </p:cNvSpPr>
          <p:nvPr/>
        </p:nvSpPr>
        <p:spPr>
          <a:xfrm>
            <a:off x="3269124" y="3412684"/>
            <a:ext cx="2253608" cy="21922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Sleepiness</a:t>
            </a:r>
          </a:p>
          <a:p>
            <a:pPr marL="285750" indent="-285750">
              <a:lnSpc>
                <a:spcPct val="100000"/>
              </a:lnSpc>
              <a:spcBef>
                <a:spcPts val="0"/>
              </a:spcBef>
              <a:buFont typeface="Wingdings" pitchFamily="2" charset="2"/>
              <a:buChar char="§"/>
            </a:pPr>
            <a:r>
              <a:rPr lang="en-US" sz="1400" b="0" dirty="0"/>
              <a:t>Changed behavior</a:t>
            </a:r>
          </a:p>
          <a:p>
            <a:pPr marL="285750" indent="-285750">
              <a:lnSpc>
                <a:spcPct val="100000"/>
              </a:lnSpc>
              <a:spcBef>
                <a:spcPts val="0"/>
              </a:spcBef>
              <a:buFont typeface="Wingdings" pitchFamily="2" charset="2"/>
              <a:buChar char="§"/>
            </a:pPr>
            <a:r>
              <a:rPr lang="en-US" sz="1400" b="0" dirty="0"/>
              <a:t>Sweating</a:t>
            </a:r>
          </a:p>
          <a:p>
            <a:pPr marL="285750" indent="-285750">
              <a:lnSpc>
                <a:spcPct val="100000"/>
              </a:lnSpc>
              <a:spcBef>
                <a:spcPts val="0"/>
              </a:spcBef>
              <a:buFont typeface="Wingdings" pitchFamily="2" charset="2"/>
              <a:buChar char="§"/>
            </a:pPr>
            <a:r>
              <a:rPr lang="en-US" sz="1400" b="0" dirty="0"/>
              <a:t>Anxiety</a:t>
            </a:r>
          </a:p>
          <a:p>
            <a:pPr marL="285750" indent="-285750">
              <a:lnSpc>
                <a:spcPct val="100000"/>
              </a:lnSpc>
              <a:spcBef>
                <a:spcPts val="0"/>
              </a:spcBef>
              <a:buFont typeface="Wingdings" pitchFamily="2" charset="2"/>
              <a:buChar char="§"/>
            </a:pPr>
            <a:r>
              <a:rPr lang="en-US" sz="1400" b="0" dirty="0"/>
              <a:t>Dilated pupils</a:t>
            </a:r>
          </a:p>
          <a:p>
            <a:pPr marL="285750" indent="-285750">
              <a:lnSpc>
                <a:spcPct val="100000"/>
              </a:lnSpc>
              <a:spcBef>
                <a:spcPts val="0"/>
              </a:spcBef>
              <a:buFont typeface="Wingdings" pitchFamily="2" charset="2"/>
              <a:buChar char="§"/>
            </a:pPr>
            <a:r>
              <a:rPr lang="en-US" sz="1400" b="0" dirty="0"/>
              <a:t>Restlessness</a:t>
            </a:r>
          </a:p>
          <a:p>
            <a:pPr marL="285750" indent="-285750">
              <a:lnSpc>
                <a:spcPct val="100000"/>
              </a:lnSpc>
              <a:spcBef>
                <a:spcPts val="0"/>
              </a:spcBef>
              <a:buFont typeface="Wingdings" pitchFamily="2" charset="2"/>
              <a:buChar char="§"/>
            </a:pPr>
            <a:r>
              <a:rPr lang="en-US" sz="1400" b="0" dirty="0"/>
              <a:t>Confusion</a:t>
            </a:r>
          </a:p>
          <a:p>
            <a:pPr marL="285750" indent="-285750">
              <a:lnSpc>
                <a:spcPct val="100000"/>
              </a:lnSpc>
              <a:spcBef>
                <a:spcPts val="0"/>
              </a:spcBef>
              <a:buFont typeface="Wingdings" pitchFamily="2" charset="2"/>
              <a:buChar char="§"/>
            </a:pPr>
            <a:r>
              <a:rPr lang="en-US" sz="1400" b="0" dirty="0"/>
              <a:t>Sudden crying</a:t>
            </a:r>
          </a:p>
        </p:txBody>
      </p:sp>
    </p:spTree>
    <p:extLst>
      <p:ext uri="{BB962C8B-B14F-4D97-AF65-F5344CB8AC3E}">
        <p14:creationId xmlns:p14="http://schemas.microsoft.com/office/powerpoint/2010/main" val="1868489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AA7A84-2C73-A58F-3903-D7EBF3C44A27}"/>
              </a:ext>
            </a:extLst>
          </p:cNvPr>
          <p:cNvSpPr>
            <a:spLocks noGrp="1"/>
          </p:cNvSpPr>
          <p:nvPr>
            <p:ph type="body" sz="quarter" idx="10"/>
          </p:nvPr>
        </p:nvSpPr>
        <p:spPr/>
        <p:txBody>
          <a:bodyPr/>
          <a:lstStyle/>
          <a:p>
            <a:r>
              <a:rPr lang="en-US" dirty="0"/>
              <a:t>Hyperglycemia: </a:t>
            </a:r>
            <a:br>
              <a:rPr lang="en-US" dirty="0"/>
            </a:br>
            <a:r>
              <a:rPr lang="en-US" dirty="0"/>
              <a:t>Possible Signs and Symptoms</a:t>
            </a:r>
          </a:p>
          <a:p>
            <a:endParaRPr lang="en-US" dirty="0"/>
          </a:p>
        </p:txBody>
      </p:sp>
      <p:sp>
        <p:nvSpPr>
          <p:cNvPr id="4" name="Rectangle 3">
            <a:extLst>
              <a:ext uri="{FF2B5EF4-FFF2-40B4-BE49-F238E27FC236}">
                <a16:creationId xmlns:a16="http://schemas.microsoft.com/office/drawing/2014/main" id="{8FF2C907-DBEF-45E9-576C-AD3E43960C34}"/>
              </a:ext>
            </a:extLst>
          </p:cNvPr>
          <p:cNvSpPr/>
          <p:nvPr/>
        </p:nvSpPr>
        <p:spPr>
          <a:xfrm>
            <a:off x="759118" y="269023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7" name="Text Placeholder 4">
            <a:extLst>
              <a:ext uri="{FF2B5EF4-FFF2-40B4-BE49-F238E27FC236}">
                <a16:creationId xmlns:a16="http://schemas.microsoft.com/office/drawing/2014/main" id="{2D104E8E-A1BF-88B9-A570-07DB3ABB9A89}"/>
              </a:ext>
            </a:extLst>
          </p:cNvPr>
          <p:cNvSpPr txBox="1">
            <a:spLocks/>
          </p:cNvSpPr>
          <p:nvPr/>
        </p:nvSpPr>
        <p:spPr>
          <a:xfrm>
            <a:off x="925370"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Mild Symptoms</a:t>
            </a:r>
          </a:p>
        </p:txBody>
      </p:sp>
      <p:cxnSp>
        <p:nvCxnSpPr>
          <p:cNvPr id="12" name="Straight Connector 11">
            <a:extLst>
              <a:ext uri="{FF2B5EF4-FFF2-40B4-BE49-F238E27FC236}">
                <a16:creationId xmlns:a16="http://schemas.microsoft.com/office/drawing/2014/main" id="{4C62679F-3949-5BF4-0CCA-C91B47419BB7}"/>
              </a:ext>
            </a:extLst>
          </p:cNvPr>
          <p:cNvCxnSpPr>
            <a:cxnSpLocks/>
          </p:cNvCxnSpPr>
          <p:nvPr/>
        </p:nvCxnSpPr>
        <p:spPr>
          <a:xfrm>
            <a:off x="947900" y="3355349"/>
            <a:ext cx="283917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 Placeholder 4">
            <a:extLst>
              <a:ext uri="{FF2B5EF4-FFF2-40B4-BE49-F238E27FC236}">
                <a16:creationId xmlns:a16="http://schemas.microsoft.com/office/drawing/2014/main" id="{EA6D9EAF-FADB-816A-AF45-0EC003F3F6DD}"/>
              </a:ext>
            </a:extLst>
          </p:cNvPr>
          <p:cNvSpPr txBox="1">
            <a:spLocks/>
          </p:cNvSpPr>
          <p:nvPr/>
        </p:nvSpPr>
        <p:spPr>
          <a:xfrm>
            <a:off x="932952"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Lack of concentration</a:t>
            </a:r>
          </a:p>
          <a:p>
            <a:pPr marL="285750" indent="-285750">
              <a:lnSpc>
                <a:spcPct val="100000"/>
              </a:lnSpc>
              <a:spcBef>
                <a:spcPts val="0"/>
              </a:spcBef>
              <a:buFont typeface="Wingdings" pitchFamily="2" charset="2"/>
              <a:buChar char="§"/>
            </a:pPr>
            <a:r>
              <a:rPr lang="en-US" sz="1400" b="0" dirty="0"/>
              <a:t>Thirst     </a:t>
            </a:r>
          </a:p>
          <a:p>
            <a:pPr marL="285750" indent="-285750">
              <a:lnSpc>
                <a:spcPct val="100000"/>
              </a:lnSpc>
              <a:spcBef>
                <a:spcPts val="0"/>
              </a:spcBef>
              <a:buFont typeface="Wingdings" pitchFamily="2" charset="2"/>
              <a:buChar char="§"/>
            </a:pPr>
            <a:r>
              <a:rPr lang="en-US" sz="1400" b="0" dirty="0"/>
              <a:t>Frequent urination</a:t>
            </a:r>
          </a:p>
          <a:p>
            <a:pPr marL="285750" indent="-285750">
              <a:lnSpc>
                <a:spcPct val="100000"/>
              </a:lnSpc>
              <a:spcBef>
                <a:spcPts val="0"/>
              </a:spcBef>
              <a:buFont typeface="Wingdings" pitchFamily="2" charset="2"/>
              <a:buChar char="§"/>
            </a:pPr>
            <a:r>
              <a:rPr lang="en-US" sz="1400" b="0" dirty="0"/>
              <a:t>Flushing of the skin</a:t>
            </a:r>
          </a:p>
          <a:p>
            <a:pPr marL="285750" indent="-285750">
              <a:lnSpc>
                <a:spcPct val="100000"/>
              </a:lnSpc>
              <a:spcBef>
                <a:spcPts val="0"/>
              </a:spcBef>
              <a:buFont typeface="Wingdings" pitchFamily="2" charset="2"/>
              <a:buChar char="§"/>
            </a:pPr>
            <a:r>
              <a:rPr lang="en-US" sz="1400" b="0" dirty="0"/>
              <a:t>Sweet, fruity breath</a:t>
            </a:r>
          </a:p>
          <a:p>
            <a:pPr marL="285750" indent="-285750">
              <a:lnSpc>
                <a:spcPct val="100000"/>
              </a:lnSpc>
              <a:spcBef>
                <a:spcPts val="0"/>
              </a:spcBef>
              <a:buFont typeface="Wingdings" pitchFamily="2" charset="2"/>
              <a:buChar char="§"/>
            </a:pPr>
            <a:r>
              <a:rPr lang="en-US" sz="1400" b="0" dirty="0"/>
              <a:t>Blurred vision</a:t>
            </a:r>
          </a:p>
          <a:p>
            <a:pPr marL="285750" indent="-285750">
              <a:lnSpc>
                <a:spcPct val="100000"/>
              </a:lnSpc>
              <a:spcBef>
                <a:spcPts val="0"/>
              </a:spcBef>
              <a:buFont typeface="Wingdings" pitchFamily="2" charset="2"/>
              <a:buChar char="§"/>
            </a:pPr>
            <a:r>
              <a:rPr lang="en-US" sz="1400" b="0" dirty="0"/>
              <a:t>Weight loss	</a:t>
            </a:r>
          </a:p>
          <a:p>
            <a:pPr marL="285750" indent="-285750">
              <a:lnSpc>
                <a:spcPct val="100000"/>
              </a:lnSpc>
              <a:spcBef>
                <a:spcPts val="0"/>
              </a:spcBef>
              <a:buFont typeface="Wingdings" pitchFamily="2" charset="2"/>
              <a:buChar char="§"/>
            </a:pPr>
            <a:r>
              <a:rPr lang="en-US" sz="1400" b="0" dirty="0"/>
              <a:t>Increased hunger</a:t>
            </a:r>
          </a:p>
          <a:p>
            <a:pPr marL="285750" indent="-285750">
              <a:lnSpc>
                <a:spcPct val="100000"/>
              </a:lnSpc>
              <a:spcBef>
                <a:spcPts val="0"/>
              </a:spcBef>
              <a:buFont typeface="Wingdings" pitchFamily="2" charset="2"/>
              <a:buChar char="§"/>
            </a:pPr>
            <a:r>
              <a:rPr lang="en-US" sz="1400" b="0" dirty="0"/>
              <a:t>Stomach pains</a:t>
            </a:r>
          </a:p>
          <a:p>
            <a:pPr marL="285750" indent="-285750">
              <a:lnSpc>
                <a:spcPct val="100000"/>
              </a:lnSpc>
              <a:spcBef>
                <a:spcPts val="0"/>
              </a:spcBef>
              <a:buFont typeface="Wingdings" pitchFamily="2" charset="2"/>
              <a:buChar char="§"/>
            </a:pPr>
            <a:r>
              <a:rPr lang="en-US" sz="1400" b="0" dirty="0"/>
              <a:t>Fatigue/sleepiness</a:t>
            </a:r>
          </a:p>
        </p:txBody>
      </p:sp>
      <p:sp>
        <p:nvSpPr>
          <p:cNvPr id="22" name="Rectangle 21">
            <a:extLst>
              <a:ext uri="{FF2B5EF4-FFF2-40B4-BE49-F238E27FC236}">
                <a16:creationId xmlns:a16="http://schemas.microsoft.com/office/drawing/2014/main" id="{EF41DCE0-DE24-7B2D-0320-34CAA27E464B}"/>
              </a:ext>
            </a:extLst>
          </p:cNvPr>
          <p:cNvSpPr/>
          <p:nvPr/>
        </p:nvSpPr>
        <p:spPr>
          <a:xfrm>
            <a:off x="4157347" y="269023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23" name="Text Placeholder 4">
            <a:extLst>
              <a:ext uri="{FF2B5EF4-FFF2-40B4-BE49-F238E27FC236}">
                <a16:creationId xmlns:a16="http://schemas.microsoft.com/office/drawing/2014/main" id="{9D8A6D41-A30E-370D-4E4F-92B8C1D00DC1}"/>
              </a:ext>
            </a:extLst>
          </p:cNvPr>
          <p:cNvSpPr txBox="1">
            <a:spLocks/>
          </p:cNvSpPr>
          <p:nvPr/>
        </p:nvSpPr>
        <p:spPr>
          <a:xfrm>
            <a:off x="4323599"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Moderate Symptoms</a:t>
            </a:r>
          </a:p>
        </p:txBody>
      </p:sp>
      <p:cxnSp>
        <p:nvCxnSpPr>
          <p:cNvPr id="24" name="Straight Connector 23">
            <a:extLst>
              <a:ext uri="{FF2B5EF4-FFF2-40B4-BE49-F238E27FC236}">
                <a16:creationId xmlns:a16="http://schemas.microsoft.com/office/drawing/2014/main" id="{651752B1-61ED-C943-93D1-D24F86BD1D22}"/>
              </a:ext>
            </a:extLst>
          </p:cNvPr>
          <p:cNvCxnSpPr>
            <a:cxnSpLocks/>
          </p:cNvCxnSpPr>
          <p:nvPr/>
        </p:nvCxnSpPr>
        <p:spPr>
          <a:xfrm>
            <a:off x="4346129" y="3355349"/>
            <a:ext cx="283959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xt Placeholder 4">
            <a:extLst>
              <a:ext uri="{FF2B5EF4-FFF2-40B4-BE49-F238E27FC236}">
                <a16:creationId xmlns:a16="http://schemas.microsoft.com/office/drawing/2014/main" id="{AAE21710-A706-2CD4-580A-02A58E14F769}"/>
              </a:ext>
            </a:extLst>
          </p:cNvPr>
          <p:cNvSpPr txBox="1">
            <a:spLocks/>
          </p:cNvSpPr>
          <p:nvPr/>
        </p:nvSpPr>
        <p:spPr>
          <a:xfrm>
            <a:off x="4331181"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Dry mouth</a:t>
            </a:r>
          </a:p>
          <a:p>
            <a:pPr marL="285750" indent="-285750">
              <a:lnSpc>
                <a:spcPct val="100000"/>
              </a:lnSpc>
              <a:spcBef>
                <a:spcPts val="0"/>
              </a:spcBef>
              <a:buFont typeface="Wingdings" pitchFamily="2" charset="2"/>
              <a:buChar char="§"/>
            </a:pPr>
            <a:r>
              <a:rPr lang="en-US" sz="1400" b="0" dirty="0"/>
              <a:t>Vomiting</a:t>
            </a:r>
          </a:p>
          <a:p>
            <a:pPr marL="285750" indent="-285750">
              <a:lnSpc>
                <a:spcPct val="100000"/>
              </a:lnSpc>
              <a:spcBef>
                <a:spcPts val="0"/>
              </a:spcBef>
              <a:buFont typeface="Wingdings" pitchFamily="2" charset="2"/>
              <a:buChar char="§"/>
            </a:pPr>
            <a:r>
              <a:rPr lang="en-US" sz="1400" b="0" dirty="0"/>
              <a:t>Stomach cramps</a:t>
            </a:r>
          </a:p>
          <a:p>
            <a:pPr marL="285750" indent="-285750">
              <a:lnSpc>
                <a:spcPct val="100000"/>
              </a:lnSpc>
              <a:spcBef>
                <a:spcPts val="0"/>
              </a:spcBef>
              <a:buFont typeface="Wingdings" pitchFamily="2" charset="2"/>
              <a:buChar char="§"/>
            </a:pPr>
            <a:r>
              <a:rPr lang="en-US" sz="1400" b="0" dirty="0"/>
              <a:t>Nausea</a:t>
            </a:r>
          </a:p>
        </p:txBody>
      </p:sp>
      <p:sp>
        <p:nvSpPr>
          <p:cNvPr id="26" name="Rectangle 25">
            <a:extLst>
              <a:ext uri="{FF2B5EF4-FFF2-40B4-BE49-F238E27FC236}">
                <a16:creationId xmlns:a16="http://schemas.microsoft.com/office/drawing/2014/main" id="{ADCFA92E-642C-3083-FF7B-040A983FBBD2}"/>
              </a:ext>
            </a:extLst>
          </p:cNvPr>
          <p:cNvSpPr/>
          <p:nvPr/>
        </p:nvSpPr>
        <p:spPr>
          <a:xfrm>
            <a:off x="7547910" y="269023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27" name="Text Placeholder 4">
            <a:extLst>
              <a:ext uri="{FF2B5EF4-FFF2-40B4-BE49-F238E27FC236}">
                <a16:creationId xmlns:a16="http://schemas.microsoft.com/office/drawing/2014/main" id="{334CD007-AD36-22C8-8C01-4C377198518A}"/>
              </a:ext>
            </a:extLst>
          </p:cNvPr>
          <p:cNvSpPr txBox="1">
            <a:spLocks/>
          </p:cNvSpPr>
          <p:nvPr/>
        </p:nvSpPr>
        <p:spPr>
          <a:xfrm>
            <a:off x="7714162"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Severe Symptoms</a:t>
            </a:r>
          </a:p>
        </p:txBody>
      </p:sp>
      <p:cxnSp>
        <p:nvCxnSpPr>
          <p:cNvPr id="28" name="Straight Connector 27">
            <a:extLst>
              <a:ext uri="{FF2B5EF4-FFF2-40B4-BE49-F238E27FC236}">
                <a16:creationId xmlns:a16="http://schemas.microsoft.com/office/drawing/2014/main" id="{23EF4D12-208B-0813-DD80-E5B5D778B52C}"/>
              </a:ext>
            </a:extLst>
          </p:cNvPr>
          <p:cNvCxnSpPr>
            <a:cxnSpLocks/>
          </p:cNvCxnSpPr>
          <p:nvPr/>
        </p:nvCxnSpPr>
        <p:spPr>
          <a:xfrm flipV="1">
            <a:off x="7736692" y="3355073"/>
            <a:ext cx="2839598" cy="27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Text Placeholder 4">
            <a:extLst>
              <a:ext uri="{FF2B5EF4-FFF2-40B4-BE49-F238E27FC236}">
                <a16:creationId xmlns:a16="http://schemas.microsoft.com/office/drawing/2014/main" id="{C4ADA7CD-5F05-67E8-70F9-D703C5B83559}"/>
              </a:ext>
            </a:extLst>
          </p:cNvPr>
          <p:cNvSpPr txBox="1">
            <a:spLocks/>
          </p:cNvSpPr>
          <p:nvPr/>
        </p:nvSpPr>
        <p:spPr>
          <a:xfrm>
            <a:off x="7721744"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Labored breathing</a:t>
            </a:r>
          </a:p>
          <a:p>
            <a:pPr marL="285750" indent="-285750">
              <a:lnSpc>
                <a:spcPct val="100000"/>
              </a:lnSpc>
              <a:spcBef>
                <a:spcPts val="0"/>
              </a:spcBef>
              <a:buFont typeface="Wingdings" pitchFamily="2" charset="2"/>
              <a:buChar char="§"/>
            </a:pPr>
            <a:r>
              <a:rPr lang="en-US" sz="1400" b="0" dirty="0"/>
              <a:t>Confusion</a:t>
            </a:r>
          </a:p>
          <a:p>
            <a:pPr marL="285750" indent="-285750">
              <a:lnSpc>
                <a:spcPct val="100000"/>
              </a:lnSpc>
              <a:spcBef>
                <a:spcPts val="0"/>
              </a:spcBef>
              <a:buFont typeface="Wingdings" pitchFamily="2" charset="2"/>
              <a:buChar char="§"/>
            </a:pPr>
            <a:r>
              <a:rPr lang="en-US" sz="1400" b="0" dirty="0"/>
              <a:t>Profound weakness</a:t>
            </a:r>
          </a:p>
          <a:p>
            <a:pPr marL="285750" indent="-285750">
              <a:lnSpc>
                <a:spcPct val="100000"/>
              </a:lnSpc>
              <a:spcBef>
                <a:spcPts val="0"/>
              </a:spcBef>
              <a:buFont typeface="Wingdings" pitchFamily="2" charset="2"/>
              <a:buChar char="§"/>
            </a:pPr>
            <a:r>
              <a:rPr lang="en-US" sz="1400" b="0" dirty="0"/>
              <a:t>Unconscious</a:t>
            </a:r>
          </a:p>
        </p:txBody>
      </p:sp>
    </p:spTree>
    <p:extLst>
      <p:ext uri="{BB962C8B-B14F-4D97-AF65-F5344CB8AC3E}">
        <p14:creationId xmlns:p14="http://schemas.microsoft.com/office/powerpoint/2010/main" val="4071687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657511"/>
            <a:ext cx="8539691" cy="3919599"/>
          </a:xfrm>
        </p:spPr>
        <p:txBody>
          <a:bodyPr/>
          <a:lstStyle/>
          <a:p>
            <a:pPr marL="0" indent="0">
              <a:buNone/>
            </a:pPr>
            <a:r>
              <a:rPr lang="en-US" b="1" dirty="0">
                <a:solidFill>
                  <a:schemeClr val="accent1"/>
                </a:solidFill>
              </a:rPr>
              <a:t>A school nurse is most appropriate to: </a:t>
            </a:r>
          </a:p>
          <a:p>
            <a:r>
              <a:rPr lang="en-US" dirty="0"/>
              <a:t>Coordinate diabetes care</a:t>
            </a:r>
          </a:p>
          <a:p>
            <a:r>
              <a:rPr lang="en-US" dirty="0"/>
              <a:t>Supervise diabetes care</a:t>
            </a:r>
          </a:p>
          <a:p>
            <a:r>
              <a:rPr lang="en-US" dirty="0"/>
              <a:t>Provide direct care (when available)</a:t>
            </a:r>
          </a:p>
          <a:p>
            <a:r>
              <a:rPr lang="en-US" dirty="0"/>
              <a:t>Communicate about health concerns to parent/guardian and health care team</a:t>
            </a:r>
          </a:p>
          <a:p>
            <a:pPr marL="0" indent="0">
              <a:buNone/>
            </a:pPr>
            <a:r>
              <a:rPr lang="en-US" b="1" dirty="0">
                <a:solidFill>
                  <a:schemeClr val="accent1"/>
                </a:solidFill>
              </a:rPr>
              <a:t>However, a school nurse is not always available.</a:t>
            </a:r>
          </a:p>
          <a:p>
            <a:pPr marL="0" indent="0">
              <a:buNone/>
            </a:pPr>
            <a:r>
              <a:rPr lang="en-US" b="1" dirty="0">
                <a:solidFill>
                  <a:schemeClr val="accent1"/>
                </a:solidFill>
              </a:rPr>
              <a:t>Non-medical school staff can be trained to assist students:</a:t>
            </a:r>
          </a:p>
          <a:p>
            <a:r>
              <a:rPr lang="en-US" dirty="0"/>
              <a:t>For both routine and emergency care </a:t>
            </a:r>
          </a:p>
          <a:p>
            <a:r>
              <a:rPr lang="en-US" dirty="0"/>
              <a:t>Including insulin and glucagon administration</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Care in the Schools: </a:t>
            </a:r>
            <a:br>
              <a:rPr lang="en-US" dirty="0"/>
            </a:br>
            <a:r>
              <a:rPr lang="en-US" dirty="0"/>
              <a:t>School Nurses and Others</a:t>
            </a:r>
          </a:p>
        </p:txBody>
      </p:sp>
      <p:pic>
        <p:nvPicPr>
          <p:cNvPr id="4" name="Picture 3">
            <a:extLst>
              <a:ext uri="{FF2B5EF4-FFF2-40B4-BE49-F238E27FC236}">
                <a16:creationId xmlns:a16="http://schemas.microsoft.com/office/drawing/2014/main" id="{718301D9-C14D-5CD4-6CBE-7CBD26D050CF}"/>
              </a:ext>
            </a:extLst>
          </p:cNvPr>
          <p:cNvPicPr>
            <a:picLocks noChangeAspect="1"/>
          </p:cNvPicPr>
          <p:nvPr/>
        </p:nvPicPr>
        <p:blipFill>
          <a:blip r:embed="rId3"/>
          <a:stretch>
            <a:fillRect/>
          </a:stretch>
        </p:blipFill>
        <p:spPr>
          <a:xfrm>
            <a:off x="764038" y="2744124"/>
            <a:ext cx="977900" cy="977900"/>
          </a:xfrm>
          <a:prstGeom prst="rect">
            <a:avLst/>
          </a:prstGeom>
        </p:spPr>
      </p:pic>
    </p:spTree>
    <p:extLst>
      <p:ext uri="{BB962C8B-B14F-4D97-AF65-F5344CB8AC3E}">
        <p14:creationId xmlns:p14="http://schemas.microsoft.com/office/powerpoint/2010/main" val="937264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12D6C-1CC1-DBB1-75F9-B767A7B8CE75}"/>
              </a:ext>
            </a:extLst>
          </p:cNvPr>
          <p:cNvSpPr>
            <a:spLocks noGrp="1"/>
          </p:cNvSpPr>
          <p:nvPr>
            <p:ph type="body" sz="quarter" idx="11"/>
          </p:nvPr>
        </p:nvSpPr>
        <p:spPr>
          <a:xfrm>
            <a:off x="2053181" y="2441611"/>
            <a:ext cx="8769984" cy="3603551"/>
          </a:xfrm>
        </p:spPr>
        <p:txBody>
          <a:bodyPr/>
          <a:lstStyle/>
          <a:p>
            <a:pPr algn="l"/>
            <a:r>
              <a:rPr lang="en-US" sz="2000" b="0" i="0" u="none" strike="noStrike" baseline="0" dirty="0">
                <a:solidFill>
                  <a:srgbClr val="000000"/>
                </a:solidFill>
                <a:latin typeface="Arial" panose="020B0604020202020204" pitchFamily="34" charset="0"/>
              </a:rPr>
              <a:t>Supporting self-care by capable students</a:t>
            </a:r>
          </a:p>
          <a:p>
            <a:pPr algn="l"/>
            <a:r>
              <a:rPr lang="en-US" sz="2000" b="0" i="0" u="none" strike="noStrike" baseline="0" dirty="0">
                <a:solidFill>
                  <a:srgbClr val="000000"/>
                </a:solidFill>
                <a:latin typeface="Arial" panose="020B0604020202020204" pitchFamily="34" charset="0"/>
              </a:rPr>
              <a:t>Providing easy-access to diabetes supplies</a:t>
            </a:r>
          </a:p>
          <a:p>
            <a:pPr algn="l"/>
            <a:r>
              <a:rPr lang="en-US" sz="2000" b="0" i="0" u="none" strike="noStrike" baseline="0" dirty="0">
                <a:solidFill>
                  <a:srgbClr val="000000"/>
                </a:solidFill>
                <a:latin typeface="Arial" panose="020B0604020202020204" pitchFamily="34" charset="0"/>
              </a:rPr>
              <a:t>Ensuring students eat snacks at a scheduled time and make sure snacks are available to treat low blood sugar</a:t>
            </a:r>
          </a:p>
          <a:p>
            <a:pPr algn="l"/>
            <a:r>
              <a:rPr lang="en-US" sz="2000" b="0" i="0" u="none" strike="noStrike" baseline="0" dirty="0">
                <a:solidFill>
                  <a:srgbClr val="000000"/>
                </a:solidFill>
                <a:latin typeface="Arial" panose="020B0604020202020204" pitchFamily="34" charset="0"/>
              </a:rPr>
              <a:t>Providing students reasonable time to make up missed homework or tests</a:t>
            </a:r>
          </a:p>
          <a:p>
            <a:pPr algn="l"/>
            <a:r>
              <a:rPr lang="en-US" sz="2000" b="0" i="0" u="none" strike="noStrike" baseline="0" dirty="0">
                <a:solidFill>
                  <a:srgbClr val="000000"/>
                </a:solidFill>
                <a:latin typeface="Arial" panose="020B0604020202020204" pitchFamily="34" charset="0"/>
              </a:rPr>
              <a:t>Learning about diabetes and complying with the individual student’s 504 and healthcare plans</a:t>
            </a:r>
          </a:p>
          <a:p>
            <a:pPr algn="l"/>
            <a:r>
              <a:rPr lang="en-US" sz="2000" b="0" i="0" u="none" strike="noStrike" baseline="0" dirty="0">
                <a:latin typeface="Arial" panose="020B0604020202020204" pitchFamily="34" charset="0"/>
              </a:rPr>
              <a:t>Supporting diabetes care and providing free access to bathrooms/water during class</a:t>
            </a:r>
            <a:endParaRPr lang="en-US" sz="2000" dirty="0"/>
          </a:p>
        </p:txBody>
      </p:sp>
      <p:sp>
        <p:nvSpPr>
          <p:cNvPr id="3" name="Text Placeholder 2">
            <a:extLst>
              <a:ext uri="{FF2B5EF4-FFF2-40B4-BE49-F238E27FC236}">
                <a16:creationId xmlns:a16="http://schemas.microsoft.com/office/drawing/2014/main" id="{14F5B22B-1F0C-3EFD-4FB4-0DCC6263F6CD}"/>
              </a:ext>
            </a:extLst>
          </p:cNvPr>
          <p:cNvSpPr>
            <a:spLocks noGrp="1"/>
          </p:cNvSpPr>
          <p:nvPr>
            <p:ph type="body" sz="quarter" idx="10"/>
          </p:nvPr>
        </p:nvSpPr>
        <p:spPr/>
        <p:txBody>
          <a:bodyPr/>
          <a:lstStyle/>
          <a:p>
            <a:r>
              <a:rPr lang="en-US" sz="4400" b="1" i="0" u="none" strike="noStrike" baseline="0" dirty="0">
                <a:solidFill>
                  <a:srgbClr val="000000"/>
                </a:solidFill>
                <a:latin typeface="Arial" panose="020B0604020202020204" pitchFamily="34" charset="0"/>
              </a:rPr>
              <a:t>As a teacher, you can help by:</a:t>
            </a:r>
          </a:p>
          <a:p>
            <a:endParaRPr lang="en-US" dirty="0"/>
          </a:p>
        </p:txBody>
      </p:sp>
    </p:spTree>
    <p:extLst>
      <p:ext uri="{BB962C8B-B14F-4D97-AF65-F5344CB8AC3E}">
        <p14:creationId xmlns:p14="http://schemas.microsoft.com/office/powerpoint/2010/main" val="2300513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3C8BAB-E893-4FA4-C8D7-B8F1273B0D27}"/>
              </a:ext>
            </a:extLst>
          </p:cNvPr>
          <p:cNvSpPr>
            <a:spLocks noGrp="1"/>
          </p:cNvSpPr>
          <p:nvPr>
            <p:ph type="body" sz="quarter" idx="11"/>
          </p:nvPr>
        </p:nvSpPr>
        <p:spPr>
          <a:xfrm>
            <a:off x="1560353" y="2441611"/>
            <a:ext cx="9195701" cy="2513509"/>
          </a:xfrm>
        </p:spPr>
        <p:txBody>
          <a:bodyPr/>
          <a:lstStyle/>
          <a:p>
            <a:pPr algn="l"/>
            <a:r>
              <a:rPr lang="en-US" sz="2000" b="0" i="0" u="none" strike="noStrike" baseline="0" dirty="0">
                <a:solidFill>
                  <a:srgbClr val="000000"/>
                </a:solidFill>
                <a:latin typeface="Arial" panose="020B0604020202020204" pitchFamily="34" charset="0"/>
              </a:rPr>
              <a:t>Keep a contact sheet of trained diabetes staff at your desk for emergencies</a:t>
            </a:r>
          </a:p>
          <a:p>
            <a:pPr algn="l"/>
            <a:r>
              <a:rPr lang="en-US" sz="2000" b="0" i="0" u="none" strike="noStrike" baseline="0" dirty="0">
                <a:solidFill>
                  <a:srgbClr val="000000"/>
                </a:solidFill>
                <a:latin typeface="Arial" panose="020B0604020202020204" pitchFamily="34" charset="0"/>
              </a:rPr>
              <a:t>Create a diabetes info sheet for substitute teachers</a:t>
            </a:r>
          </a:p>
          <a:p>
            <a:pPr algn="l"/>
            <a:r>
              <a:rPr lang="en-US" sz="2000" b="0" i="0" u="none" strike="noStrike" baseline="0" dirty="0">
                <a:solidFill>
                  <a:srgbClr val="000000"/>
                </a:solidFill>
                <a:latin typeface="Arial" panose="020B0604020202020204" pitchFamily="34" charset="0"/>
              </a:rPr>
              <a:t>Learn signs and responses to low/high blood glucose levels</a:t>
            </a:r>
          </a:p>
          <a:p>
            <a:pPr algn="l"/>
            <a:r>
              <a:rPr lang="en-US" sz="2000" b="0" i="0" u="none" strike="noStrike" baseline="0" dirty="0">
                <a:solidFill>
                  <a:srgbClr val="000000"/>
                </a:solidFill>
                <a:latin typeface="Arial" panose="020B0604020202020204" pitchFamily="34" charset="0"/>
              </a:rPr>
              <a:t>Educate your students about diabetes</a:t>
            </a:r>
          </a:p>
          <a:p>
            <a:pPr algn="l"/>
            <a:r>
              <a:rPr lang="en-US" sz="2000" b="0" i="0" u="none" strike="noStrike" baseline="0" dirty="0">
                <a:solidFill>
                  <a:srgbClr val="000000"/>
                </a:solidFill>
                <a:latin typeface="Arial" panose="020B0604020202020204" pitchFamily="34" charset="0"/>
              </a:rPr>
              <a:t>Let parents know, in advance, changes to </a:t>
            </a:r>
            <a:r>
              <a:rPr lang="en-US" sz="2000" b="0" i="0" u="none" strike="noStrike" baseline="0" dirty="0">
                <a:latin typeface="Arial" panose="020B0604020202020204" pitchFamily="34" charset="0"/>
              </a:rPr>
              <a:t>the class schedule (field trips, special events, etc.)</a:t>
            </a:r>
            <a:endParaRPr lang="en-US" sz="2000" dirty="0"/>
          </a:p>
        </p:txBody>
      </p:sp>
      <p:sp>
        <p:nvSpPr>
          <p:cNvPr id="3" name="Text Placeholder 2">
            <a:extLst>
              <a:ext uri="{FF2B5EF4-FFF2-40B4-BE49-F238E27FC236}">
                <a16:creationId xmlns:a16="http://schemas.microsoft.com/office/drawing/2014/main" id="{D463A519-41EF-BA54-2998-2FD065BE1666}"/>
              </a:ext>
            </a:extLst>
          </p:cNvPr>
          <p:cNvSpPr>
            <a:spLocks noGrp="1"/>
          </p:cNvSpPr>
          <p:nvPr>
            <p:ph type="body" sz="quarter" idx="10"/>
          </p:nvPr>
        </p:nvSpPr>
        <p:spPr/>
        <p:txBody>
          <a:bodyPr/>
          <a:lstStyle/>
          <a:p>
            <a:r>
              <a:rPr lang="en-US" sz="4400" b="1" i="0" u="none" strike="noStrike" baseline="0" dirty="0">
                <a:solidFill>
                  <a:srgbClr val="000000"/>
                </a:solidFill>
                <a:latin typeface="Arial" panose="020B0604020202020204" pitchFamily="34" charset="0"/>
              </a:rPr>
              <a:t>Other Classroom Tips:</a:t>
            </a:r>
          </a:p>
          <a:p>
            <a:endParaRPr lang="en-US" dirty="0"/>
          </a:p>
        </p:txBody>
      </p:sp>
    </p:spTree>
    <p:extLst>
      <p:ext uri="{BB962C8B-B14F-4D97-AF65-F5344CB8AC3E}">
        <p14:creationId xmlns:p14="http://schemas.microsoft.com/office/powerpoint/2010/main" val="4290527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2055" y="1474694"/>
            <a:ext cx="8967891" cy="724369"/>
          </a:xfrm>
        </p:spPr>
        <p:txBody>
          <a:bodyPr>
            <a:normAutofit fontScale="90000"/>
          </a:bodyPr>
          <a:lstStyle/>
          <a:p>
            <a:r>
              <a:rPr lang="en-US" b="1" cap="small" dirty="0">
                <a:ea typeface="ヒラギノ角ゴ Pro W3" charset="0"/>
              </a:rPr>
              <a:t>Safe at School</a:t>
            </a:r>
            <a:r>
              <a:rPr lang="en-US" dirty="0"/>
              <a:t>®</a:t>
            </a:r>
            <a:r>
              <a:rPr lang="en-US" b="1" cap="small" dirty="0">
                <a:ea typeface="ヒラギノ角ゴ Pro W3" charset="0"/>
              </a:rPr>
              <a:t> Online Resources</a:t>
            </a:r>
            <a:br>
              <a:rPr lang="en-US" cap="small" dirty="0"/>
            </a:br>
            <a:endParaRPr lang="en-US" cap="small" dirty="0"/>
          </a:p>
        </p:txBody>
      </p:sp>
      <p:pic>
        <p:nvPicPr>
          <p:cNvPr id="6" name="Picture 5"/>
          <p:cNvPicPr>
            <a:picLocks noChangeAspect="1"/>
          </p:cNvPicPr>
          <p:nvPr/>
        </p:nvPicPr>
        <p:blipFill>
          <a:blip r:embed="rId3"/>
          <a:srcRect/>
          <a:stretch/>
        </p:blipFill>
        <p:spPr>
          <a:xfrm>
            <a:off x="4731027" y="2511266"/>
            <a:ext cx="3803372" cy="2739228"/>
          </a:xfrm>
          <a:prstGeom prst="rect">
            <a:avLst/>
          </a:prstGeom>
          <a:ln>
            <a:noFill/>
          </a:ln>
          <a:effectLst>
            <a:outerShdw blurRad="292100" dist="139700" dir="2700000" algn="tl" rotWithShape="0">
              <a:srgbClr val="333333">
                <a:alpha val="65000"/>
              </a:srgbClr>
            </a:outerShdw>
          </a:effectLst>
        </p:spPr>
      </p:pic>
      <p:pic>
        <p:nvPicPr>
          <p:cNvPr id="10"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36326" y="3446112"/>
            <a:ext cx="3006748" cy="12894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3" name="Left Arrow 12"/>
          <p:cNvSpPr/>
          <p:nvPr/>
        </p:nvSpPr>
        <p:spPr>
          <a:xfrm>
            <a:off x="8103267" y="5106383"/>
            <a:ext cx="2118391" cy="1129676"/>
          </a:xfrm>
          <a:prstGeom prst="left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900" b="1" i="0" u="none" strike="noStrike" kern="1200" cap="none" spc="0" normalizeH="0" baseline="0" noProof="0" dirty="0">
              <a:ln>
                <a:noFill/>
              </a:ln>
              <a:solidFill>
                <a:srgbClr val="FFFFFF"/>
              </a:solidFill>
              <a:effectLst/>
              <a:uLnTx/>
              <a:uFillTx/>
              <a:latin typeface="Calibri" charset="0"/>
              <a:ea typeface="+mn-ea"/>
              <a:cs typeface="+mn-cs"/>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FFFFFF"/>
                </a:solidFill>
                <a:effectLst/>
                <a:uLnTx/>
                <a:uFillTx/>
                <a:latin typeface="Calibri" charset="0"/>
                <a:ea typeface="+mn-ea"/>
                <a:cs typeface="+mn-cs"/>
              </a:rPr>
              <a:t>Diabetes Care Task Training Modules for school personnel available or </a:t>
            </a:r>
            <a:r>
              <a:rPr kumimoji="0" lang="en-US" sz="800" b="1" i="0" u="none" strike="noStrike" kern="1200" cap="none" spc="0" normalizeH="0" baseline="0" noProof="0" dirty="0">
                <a:ln>
                  <a:noFill/>
                </a:ln>
                <a:solidFill>
                  <a:srgbClr val="C00000"/>
                </a:solidFill>
                <a:effectLst/>
                <a:uLnTx/>
                <a:uFillTx/>
                <a:latin typeface="Calibri" charset="0"/>
                <a:ea typeface="+mn-ea"/>
                <a:cs typeface="+mn-cs"/>
              </a:rPr>
              <a:t>FREE</a:t>
            </a:r>
            <a:r>
              <a:rPr kumimoji="0" lang="en-US" sz="800" b="1" i="0" u="none" strike="noStrike" kern="1200" cap="none" spc="0" normalizeH="0" baseline="0" noProof="0" dirty="0">
                <a:ln>
                  <a:noFill/>
                </a:ln>
                <a:solidFill>
                  <a:srgbClr val="FFFFFF"/>
                </a:solidFill>
                <a:effectLst/>
                <a:uLnTx/>
                <a:uFillTx/>
                <a:latin typeface="Calibri" charset="0"/>
                <a:ea typeface="+mn-ea"/>
                <a:cs typeface="+mn-cs"/>
              </a:rPr>
              <a:t>ww.diabetes.org/schooltraining</a:t>
            </a:r>
          </a:p>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6065B91E-F7AC-4D21-8339-AE888D6C450F}"/>
              </a:ext>
            </a:extLst>
          </p:cNvPr>
          <p:cNvPicPr>
            <a:picLocks noChangeAspect="1"/>
          </p:cNvPicPr>
          <p:nvPr/>
        </p:nvPicPr>
        <p:blipFill>
          <a:blip r:embed="rId5"/>
          <a:srcRect/>
          <a:stretch/>
        </p:blipFill>
        <p:spPr>
          <a:xfrm>
            <a:off x="9006191" y="2211716"/>
            <a:ext cx="2116676" cy="2739229"/>
          </a:xfrm>
          <a:prstGeom prst="rect">
            <a:avLst/>
          </a:prstGeom>
        </p:spPr>
      </p:pic>
    </p:spTree>
    <p:extLst>
      <p:ext uri="{BB962C8B-B14F-4D97-AF65-F5344CB8AC3E}">
        <p14:creationId xmlns:p14="http://schemas.microsoft.com/office/powerpoint/2010/main" val="2248466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977-5DF2-4BC0-C6E5-CABCD63C4801}"/>
              </a:ext>
            </a:extLst>
          </p:cNvPr>
          <p:cNvSpPr>
            <a:spLocks noGrp="1"/>
          </p:cNvSpPr>
          <p:nvPr>
            <p:ph type="title"/>
          </p:nvPr>
        </p:nvSpPr>
        <p:spPr>
          <a:xfrm>
            <a:off x="1612055" y="2544843"/>
            <a:ext cx="8967891" cy="332399"/>
          </a:xfrm>
        </p:spPr>
        <p:txBody>
          <a:bodyPr/>
          <a:lstStyle/>
          <a:p>
            <a:r>
              <a:rPr lang="en-US" sz="2400" dirty="0"/>
              <a:t>Module 1 Pre- and Post-Tests:</a:t>
            </a:r>
          </a:p>
        </p:txBody>
      </p:sp>
      <p:sp>
        <p:nvSpPr>
          <p:cNvPr id="3" name="Title 2">
            <a:extLst>
              <a:ext uri="{FF2B5EF4-FFF2-40B4-BE49-F238E27FC236}">
                <a16:creationId xmlns:a16="http://schemas.microsoft.com/office/drawing/2014/main" id="{90B1C8ED-65C9-8DD9-34DC-4733D081F373}"/>
              </a:ext>
            </a:extLst>
          </p:cNvPr>
          <p:cNvSpPr txBox="1">
            <a:spLocks/>
          </p:cNvSpPr>
          <p:nvPr/>
        </p:nvSpPr>
        <p:spPr>
          <a:xfrm>
            <a:off x="1612054" y="2950621"/>
            <a:ext cx="8324426" cy="591380"/>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4270" dirty="0">
                <a:solidFill>
                  <a:schemeClr val="tx1"/>
                </a:solidFill>
              </a:rPr>
              <a:t>DIABETES BASICS</a:t>
            </a:r>
          </a:p>
        </p:txBody>
      </p:sp>
      <p:sp>
        <p:nvSpPr>
          <p:cNvPr id="4" name="Title 2">
            <a:extLst>
              <a:ext uri="{FF2B5EF4-FFF2-40B4-BE49-F238E27FC236}">
                <a16:creationId xmlns:a16="http://schemas.microsoft.com/office/drawing/2014/main" id="{CCF21B77-8771-AF8A-3C79-836228A252A9}"/>
              </a:ext>
            </a:extLst>
          </p:cNvPr>
          <p:cNvSpPr txBox="1">
            <a:spLocks/>
          </p:cNvSpPr>
          <p:nvPr/>
        </p:nvSpPr>
        <p:spPr>
          <a:xfrm>
            <a:off x="1612054" y="6244799"/>
            <a:ext cx="8324426" cy="221599"/>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1600" b="0" dirty="0"/>
              <a:t>This tool may be freely duplicated and distributed for training purposes</a:t>
            </a:r>
          </a:p>
        </p:txBody>
      </p:sp>
    </p:spTree>
    <p:extLst>
      <p:ext uri="{BB962C8B-B14F-4D97-AF65-F5344CB8AC3E}">
        <p14:creationId xmlns:p14="http://schemas.microsoft.com/office/powerpoint/2010/main" val="2442357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7D0AC1B-0A42-1FF7-2BDC-227ED19EEA84}"/>
              </a:ext>
            </a:extLst>
          </p:cNvPr>
          <p:cNvSpPr>
            <a:spLocks noChangeArrowheads="1"/>
          </p:cNvSpPr>
          <p:nvPr/>
        </p:nvSpPr>
        <p:spPr bwMode="auto">
          <a:xfrm>
            <a:off x="731520" y="1200467"/>
            <a:ext cx="4746788"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What is diabetes?</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Body produces too much glucose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Body does not make or use insulin properly</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Joints are stiff and painful</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 and b</a:t>
            </a:r>
          </a:p>
          <a:p>
            <a:pPr marL="457200" lvl="1"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a:pPr>
            <a:r>
              <a:rPr lang="en-US" altLang="en-US" sz="1600" b="1" dirty="0">
                <a:solidFill>
                  <a:srgbClr val="231F20"/>
                </a:solidFill>
                <a:latin typeface="Arial" panose="020B0604020202020204" pitchFamily="34" charset="0"/>
                <a:cs typeface="Calibri" panose="020F0502020204030204" pitchFamily="34" charset="0"/>
              </a:rPr>
              <a:t>Which of the following is/are symptoms of type 1 diabetes?</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Increased urination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Increased thirst</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Increased hunger</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All of the above</a:t>
            </a:r>
          </a:p>
          <a:p>
            <a:pPr marL="0"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startAt="3"/>
            </a:pPr>
            <a:r>
              <a:rPr lang="en-US" altLang="en-US" sz="1600" b="1" dirty="0">
                <a:solidFill>
                  <a:srgbClr val="231F20"/>
                </a:solidFill>
                <a:latin typeface="Arial" panose="020B0604020202020204" pitchFamily="34" charset="0"/>
                <a:cs typeface="Calibri" panose="020F0502020204030204" pitchFamily="34" charset="0"/>
              </a:rPr>
              <a:t>Insulin makes blood glucose go:</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Down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Up</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Stay the same</a:t>
            </a:r>
          </a:p>
          <a:p>
            <a:pPr marL="800100" lvl="1" indent="-342900">
              <a:spcBef>
                <a:spcPct val="0"/>
              </a:spcBef>
              <a:buClr>
                <a:schemeClr val="accent1"/>
              </a:buClr>
              <a:buSzPct val="100000"/>
              <a:buFont typeface="+mj-lt"/>
              <a:buAutoNum type="alphaLcPeriod"/>
            </a:pPr>
            <a:endParaRPr lang="en-US" altLang="en-US" sz="1600" dirty="0">
              <a:solidFill>
                <a:srgbClr val="231F20"/>
              </a:solidFill>
              <a:latin typeface="Arial" panose="020B060402020202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4915FB58-7D2D-E7CC-B535-6142DA1C5779}"/>
              </a:ext>
            </a:extLst>
          </p:cNvPr>
          <p:cNvSpPr>
            <a:spLocks noChangeArrowheads="1"/>
          </p:cNvSpPr>
          <p:nvPr/>
        </p:nvSpPr>
        <p:spPr bwMode="auto">
          <a:xfrm>
            <a:off x="5837595" y="1200467"/>
            <a:ext cx="4746788"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mj-lt"/>
              <a:buAutoNum type="arabicPeriod" startAt="4"/>
            </a:pPr>
            <a:r>
              <a:rPr lang="en-US" altLang="en-US" sz="1600" b="1" dirty="0">
                <a:solidFill>
                  <a:srgbClr val="231F20"/>
                </a:solidFill>
                <a:latin typeface="Arial" panose="020B0604020202020204" pitchFamily="34" charset="0"/>
                <a:cs typeface="Calibri" panose="020F0502020204030204" pitchFamily="34" charset="0"/>
              </a:rPr>
              <a:t>The need for assistance with diabetes care will vary from student to student.</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marL="800100" lvl="1" indent="-342900">
              <a:spcBef>
                <a:spcPct val="0"/>
              </a:spcBef>
              <a:buClr>
                <a:schemeClr val="accent1"/>
              </a:buClr>
              <a:buSzPct val="100000"/>
              <a:buFont typeface="+mj-lt"/>
              <a:buAutoNum type="alphaLcPeriod"/>
            </a:pPr>
            <a:endParaRPr lang="en-US" altLang="en-US" sz="1600" dirty="0">
              <a:solidFill>
                <a:srgbClr val="231F20"/>
              </a:solidFill>
              <a:latin typeface="Arial" panose="020B0604020202020204" pitchFamily="34" charset="0"/>
              <a:cs typeface="Calibri" panose="020F0502020204030204" pitchFamily="34" charset="0"/>
            </a:endParaRPr>
          </a:p>
          <a:p>
            <a:pPr marL="342900" indent="-342900">
              <a:spcBef>
                <a:spcPts val="0"/>
              </a:spcBef>
              <a:spcAft>
                <a:spcPts val="0"/>
              </a:spcAft>
              <a:buClr>
                <a:schemeClr val="accent1"/>
              </a:buClr>
              <a:buSzPct val="100000"/>
              <a:buFont typeface="+mj-lt"/>
              <a:buAutoNum type="arabicPeriod" startAt="5"/>
              <a:tabLst>
                <a:tab pos="298450" algn="l"/>
              </a:tabLst>
              <a:defRPr/>
            </a:pPr>
            <a:r>
              <a:rPr lang="en-US" sz="1600" b="1" i="0" spc="20" dirty="0">
                <a:solidFill>
                  <a:srgbClr val="231F20"/>
                </a:solidFill>
                <a:latin typeface="Arial" panose="020B0604020202020204" pitchFamily="34" charset="0"/>
                <a:ea typeface="Calibri" panose="020F0502020204030204" pitchFamily="34" charset="0"/>
                <a:cs typeface="Times New Roman" panose="02020603050405020304" pitchFamily="18" charset="0"/>
              </a:rPr>
              <a:t>What is the name of the written plan that is signed by the student’s healthcare provider and sets out diabetes care in the school setting?</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Section 504 Plan</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Individualized Health Care Plan</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Diabetes Medical Management Plan</a:t>
            </a:r>
          </a:p>
          <a:p>
            <a:pPr marL="804672">
              <a:spcBef>
                <a:spcPts val="0"/>
              </a:spcBef>
              <a:spcAft>
                <a:spcPts val="0"/>
              </a:spcAft>
              <a:buClr>
                <a:schemeClr val="accent1"/>
              </a:buClr>
              <a:buFont typeface="+mj-lt"/>
              <a:buAutoNum type="alphaLcPeriod"/>
              <a:tabLst>
                <a:tab pos="450850" algn="l"/>
              </a:tabLst>
              <a:defRPr/>
            </a:pPr>
            <a:endPar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329659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710F-8D33-BBC3-3981-C0773C88A77D}"/>
              </a:ext>
            </a:extLst>
          </p:cNvPr>
          <p:cNvSpPr>
            <a:spLocks noGrp="1"/>
          </p:cNvSpPr>
          <p:nvPr>
            <p:ph type="title"/>
          </p:nvPr>
        </p:nvSpPr>
        <p:spPr/>
        <p:txBody>
          <a:bodyPr/>
          <a:lstStyle/>
          <a:p>
            <a:r>
              <a:rPr lang="en-US" dirty="0"/>
              <a:t>Disclaimer</a:t>
            </a:r>
          </a:p>
        </p:txBody>
      </p:sp>
      <p:sp>
        <p:nvSpPr>
          <p:cNvPr id="3" name="Title 1">
            <a:extLst>
              <a:ext uri="{FF2B5EF4-FFF2-40B4-BE49-F238E27FC236}">
                <a16:creationId xmlns:a16="http://schemas.microsoft.com/office/drawing/2014/main" id="{49ED2972-DAE9-AFBD-AC85-179D15C5B864}"/>
              </a:ext>
            </a:extLst>
          </p:cNvPr>
          <p:cNvSpPr txBox="1">
            <a:spLocks/>
          </p:cNvSpPr>
          <p:nvPr/>
        </p:nvSpPr>
        <p:spPr>
          <a:xfrm>
            <a:off x="1612055" y="3215403"/>
            <a:ext cx="8967891" cy="997196"/>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tx1"/>
                </a:solidFill>
                <a:latin typeface="Arial" panose="020B0604020202020204" pitchFamily="34" charset="0"/>
                <a:ea typeface="+mj-ea"/>
                <a:cs typeface="Arial" panose="020B0604020202020204" pitchFamily="34" charset="0"/>
              </a:defRPr>
            </a:lvl1pPr>
          </a:lstStyle>
          <a:p>
            <a:r>
              <a:rPr lang="en-US" sz="2400" b="0" dirty="0"/>
              <a:t>This presentation is not intended to provide legal or health care advice. Please consult with a legal or health care professional regarding your specific questions or needs.</a:t>
            </a:r>
          </a:p>
        </p:txBody>
      </p:sp>
    </p:spTree>
    <p:extLst>
      <p:ext uri="{BB962C8B-B14F-4D97-AF65-F5344CB8AC3E}">
        <p14:creationId xmlns:p14="http://schemas.microsoft.com/office/powerpoint/2010/main" val="1019280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A9F4-4EF5-D8F9-CFE7-498E0CD8142C}"/>
              </a:ext>
            </a:extLst>
          </p:cNvPr>
          <p:cNvSpPr>
            <a:spLocks noGrp="1"/>
          </p:cNvSpPr>
          <p:nvPr>
            <p:ph type="title"/>
          </p:nvPr>
        </p:nvSpPr>
        <p:spPr/>
        <p:txBody>
          <a:bodyPr/>
          <a:lstStyle/>
          <a:p>
            <a:r>
              <a:rPr lang="en-US" dirty="0"/>
              <a:t>Where to Get More Information</a:t>
            </a:r>
          </a:p>
        </p:txBody>
      </p:sp>
      <p:sp>
        <p:nvSpPr>
          <p:cNvPr id="3" name="Title 1">
            <a:extLst>
              <a:ext uri="{FF2B5EF4-FFF2-40B4-BE49-F238E27FC236}">
                <a16:creationId xmlns:a16="http://schemas.microsoft.com/office/drawing/2014/main" id="{F537BA72-30D1-A34B-CD15-3A0FAC9E1915}"/>
              </a:ext>
            </a:extLst>
          </p:cNvPr>
          <p:cNvSpPr txBox="1">
            <a:spLocks/>
          </p:cNvSpPr>
          <p:nvPr/>
        </p:nvSpPr>
        <p:spPr>
          <a:xfrm>
            <a:off x="5567680" y="3800692"/>
            <a:ext cx="4937760" cy="1717393"/>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en-US" sz="2000" dirty="0"/>
              <a:t>AMERICAN DIABETES ASSOCIATION</a:t>
            </a:r>
          </a:p>
          <a:p>
            <a:pPr>
              <a:lnSpc>
                <a:spcPct val="150000"/>
              </a:lnSpc>
            </a:pPr>
            <a:r>
              <a:rPr lang="en-US" sz="2000" b="0" dirty="0"/>
              <a:t>1-800-DIABETES (342-2383)</a:t>
            </a:r>
          </a:p>
          <a:p>
            <a:pPr>
              <a:lnSpc>
                <a:spcPct val="150000"/>
              </a:lnSpc>
            </a:pPr>
            <a:r>
              <a:rPr lang="en-US" sz="2000" b="0" dirty="0"/>
              <a:t>DIABETES.ORG/SAFEATSCHOOL</a:t>
            </a:r>
          </a:p>
          <a:p>
            <a:endParaRPr lang="en-US" sz="2400" dirty="0"/>
          </a:p>
        </p:txBody>
      </p:sp>
      <p:pic>
        <p:nvPicPr>
          <p:cNvPr id="4" name="Picture 3">
            <a:extLst>
              <a:ext uri="{FF2B5EF4-FFF2-40B4-BE49-F238E27FC236}">
                <a16:creationId xmlns:a16="http://schemas.microsoft.com/office/drawing/2014/main" id="{88CB429D-4237-1AC0-D7B9-04BAB81B96F7}"/>
              </a:ext>
            </a:extLst>
          </p:cNvPr>
          <p:cNvPicPr>
            <a:picLocks noChangeAspect="1"/>
          </p:cNvPicPr>
          <p:nvPr/>
        </p:nvPicPr>
        <p:blipFill>
          <a:blip r:embed="rId3"/>
          <a:stretch>
            <a:fillRect/>
          </a:stretch>
        </p:blipFill>
        <p:spPr>
          <a:xfrm>
            <a:off x="1612055" y="3929070"/>
            <a:ext cx="2949785" cy="1124606"/>
          </a:xfrm>
          <a:prstGeom prst="rect">
            <a:avLst/>
          </a:prstGeom>
        </p:spPr>
      </p:pic>
      <p:cxnSp>
        <p:nvCxnSpPr>
          <p:cNvPr id="6" name="Straight Connector 5">
            <a:extLst>
              <a:ext uri="{FF2B5EF4-FFF2-40B4-BE49-F238E27FC236}">
                <a16:creationId xmlns:a16="http://schemas.microsoft.com/office/drawing/2014/main" id="{F16FF037-48AF-90D4-AFBA-39A9FA5319CB}"/>
              </a:ext>
            </a:extLst>
          </p:cNvPr>
          <p:cNvCxnSpPr/>
          <p:nvPr/>
        </p:nvCxnSpPr>
        <p:spPr>
          <a:xfrm>
            <a:off x="4693920" y="3726706"/>
            <a:ext cx="0" cy="1993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E9E9AD-3D92-86AA-7A62-94BD28289473}"/>
              </a:ext>
            </a:extLst>
          </p:cNvPr>
          <p:cNvCxnSpPr>
            <a:cxnSpLocks/>
          </p:cNvCxnSpPr>
          <p:nvPr/>
        </p:nvCxnSpPr>
        <p:spPr>
          <a:xfrm flipV="1">
            <a:off x="5069840" y="3908750"/>
            <a:ext cx="0" cy="120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192625"/>
      </p:ext>
    </p:extLst>
  </p:cSld>
  <p:clrMapOvr>
    <a:masterClrMapping/>
  </p:clrMapOvr>
</p:sld>
</file>

<file path=ppt/theme/theme1.xml><?xml version="1.0" encoding="utf-8"?>
<a:theme xmlns:a="http://schemas.openxmlformats.org/drawingml/2006/main" name="4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2042</TotalTime>
  <Words>3835</Words>
  <Application>Microsoft Office PowerPoint</Application>
  <PresentationFormat>Widescreen</PresentationFormat>
  <Paragraphs>399</Paragraphs>
  <Slides>23</Slides>
  <Notes>21</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23</vt:i4>
      </vt:variant>
    </vt:vector>
  </HeadingPairs>
  <TitlesOfParts>
    <vt:vector size="34" baseType="lpstr">
      <vt:lpstr>Arial</vt:lpstr>
      <vt:lpstr>Arial Black</vt:lpstr>
      <vt:lpstr>Calibri</vt:lpstr>
      <vt:lpstr>Helvetica Neue LT W05 85 Heavy</vt:lpstr>
      <vt:lpstr>Wingdings</vt:lpstr>
      <vt:lpstr>4_Custom Design</vt:lpstr>
      <vt:lpstr>Custom Design</vt:lpstr>
      <vt:lpstr>2_Custom Design</vt:lpstr>
      <vt:lpstr>5_Custom Design</vt:lpstr>
      <vt:lpstr>6_Custom Design</vt:lpstr>
      <vt:lpstr>3_Custom Design</vt:lpstr>
      <vt:lpstr>DIABETES BASICS</vt:lpstr>
      <vt:lpstr>Optimal Student Health  and Learning</vt:lpstr>
      <vt:lpstr>Learning Objectives</vt:lpstr>
      <vt:lpstr>PowerPoint Presentation</vt:lpstr>
      <vt:lpstr>What is Diabetes?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Safe at School® Online Resources </vt:lpstr>
      <vt:lpstr>Module 1 Pre- and Post-Tests:</vt:lpstr>
      <vt:lpstr>PowerPoint Presentation</vt:lpstr>
      <vt:lpstr>Disclaimer</vt:lpstr>
      <vt:lpstr>Where to Get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CONSIDERATIONS</dc:title>
  <dc:creator>Brian Adams</dc:creator>
  <cp:lastModifiedBy>Crystal Woodward</cp:lastModifiedBy>
  <cp:revision>34</cp:revision>
  <dcterms:created xsi:type="dcterms:W3CDTF">2022-11-30T20:13:39Z</dcterms:created>
  <dcterms:modified xsi:type="dcterms:W3CDTF">2023-04-10T21:24:50Z</dcterms:modified>
</cp:coreProperties>
</file>